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24384000" cy="13716000"/>
  <p:notesSz cx="6858000" cy="9144000"/>
  <p:embeddedFontLst>
    <p:embeddedFont>
      <p:font typeface="Montserrat Bold" pitchFamily="2" charset="77"/>
      <p:bold r:id="rId11"/>
      <p:italic r:id="rId12"/>
      <p:boldItalic r:id="rId13"/>
    </p:embeddedFont>
    <p:embeddedFont>
      <p:font typeface="Montserrat Medium" pitchFamily="2" charset="77"/>
      <p:regular r:id="rId14"/>
      <p:italic r:id="rId15"/>
    </p:embeddedFont>
    <p:embeddedFont>
      <p:font typeface="Montserrat-BoldItalic" pitchFamily="2" charset="77"/>
      <p:bold r:id="rId16"/>
      <p:italic r:id="rId17"/>
      <p:boldItalic r:id="rId18"/>
    </p:embeddedFont>
    <p:embeddedFont>
      <p:font typeface="Montserrat-Italic" pitchFamily="2" charset="77"/>
      <p:italic r:id="rId19"/>
    </p:embeddedFont>
    <p:embeddedFont>
      <p:font typeface="Tw Cen MT" panose="020B0602020104020603" pitchFamily="34" charset="77"/>
      <p:regular r:id="rId20"/>
      <p:bold r:id="rId21"/>
      <p:italic r:id="rId22"/>
      <p:boldItalic r:id="rId23"/>
    </p:embeddedFont>
  </p:embeddedFontLst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160"/>
    <p:restoredTop sz="94694"/>
  </p:normalViewPr>
  <p:slideViewPr>
    <p:cSldViewPr snapToGrid="0" snapToObjects="1">
      <p:cViewPr varScale="1">
        <p:scale>
          <a:sx n="60" d="100"/>
          <a:sy n="60" d="100"/>
        </p:scale>
        <p:origin x="1080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font" Target="fonts/font13.fntdata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font" Target="fonts/font12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4833937" y="2303859"/>
            <a:ext cx="14716126" cy="4643438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/>
          </p:nvPr>
        </p:nvSpPr>
        <p:spPr>
          <a:xfrm>
            <a:off x="4833937" y="7090171"/>
            <a:ext cx="14716126" cy="1589486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200"/>
            </a:lvl1pPr>
            <a:lvl2pPr marL="0" indent="228600" algn="ctr">
              <a:spcBef>
                <a:spcPts val="0"/>
              </a:spcBef>
              <a:buSzTx/>
              <a:buNone/>
              <a:defRPr sz="5200"/>
            </a:lvl2pPr>
            <a:lvl3pPr marL="0" indent="457200" algn="ctr">
              <a:spcBef>
                <a:spcPts val="0"/>
              </a:spcBef>
              <a:buSzTx/>
              <a:buNone/>
              <a:defRPr sz="5200"/>
            </a:lvl3pPr>
            <a:lvl4pPr marL="0" indent="685800" algn="ctr">
              <a:spcBef>
                <a:spcPts val="0"/>
              </a:spcBef>
              <a:buSzTx/>
              <a:buNone/>
              <a:defRPr sz="5200"/>
            </a:lvl4pPr>
            <a:lvl5pPr marL="0" indent="914400" algn="ctr">
              <a:spcBef>
                <a:spcPts val="0"/>
              </a:spcBef>
              <a:buSzTx/>
              <a:buNone/>
              <a:defRPr sz="5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/>
          </p:cNvSpPr>
          <p:nvPr>
            <p:ph type="body" sz="quarter" idx="13"/>
          </p:nvPr>
        </p:nvSpPr>
        <p:spPr>
          <a:xfrm>
            <a:off x="4833937" y="8947546"/>
            <a:ext cx="14716126" cy="64770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200" i="1"/>
            </a:lvl1pPr>
          </a:lstStyle>
          <a:p>
            <a:r>
              <a:t>–Johnny Appleseed</a:t>
            </a:r>
          </a:p>
        </p:txBody>
      </p:sp>
      <p:sp>
        <p:nvSpPr>
          <p:cNvPr id="94" name="Shape 94"/>
          <p:cNvSpPr>
            <a:spLocks noGrp="1"/>
          </p:cNvSpPr>
          <p:nvPr>
            <p:ph type="body" sz="quarter" idx="14"/>
          </p:nvPr>
        </p:nvSpPr>
        <p:spPr>
          <a:xfrm>
            <a:off x="4833937" y="5997575"/>
            <a:ext cx="14716126" cy="8636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6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“Type a quote here.” </a:t>
            </a:r>
          </a:p>
        </p:txBody>
      </p:sp>
      <p:sp>
        <p:nvSpPr>
          <p:cNvPr id="95" name="Shape 9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/>
          </p:cNvSpPr>
          <p:nvPr>
            <p:ph type="pic" idx="13"/>
          </p:nvPr>
        </p:nvSpPr>
        <p:spPr>
          <a:xfrm>
            <a:off x="3047999" y="0"/>
            <a:ext cx="18288001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hape 10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/>
          </p:cNvSpPr>
          <p:nvPr>
            <p:ph type="pic" sz="half" idx="13"/>
          </p:nvPr>
        </p:nvSpPr>
        <p:spPr>
          <a:xfrm>
            <a:off x="5334000" y="946546"/>
            <a:ext cx="13716001" cy="830461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Shape 21"/>
          <p:cNvSpPr>
            <a:spLocks noGrp="1"/>
          </p:cNvSpPr>
          <p:nvPr>
            <p:ph type="title"/>
          </p:nvPr>
        </p:nvSpPr>
        <p:spPr>
          <a:xfrm>
            <a:off x="4833937" y="9447609"/>
            <a:ext cx="14716126" cy="2000251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2" name="Shape 22"/>
          <p:cNvSpPr>
            <a:spLocks noGrp="1"/>
          </p:cNvSpPr>
          <p:nvPr>
            <p:ph type="body" sz="quarter" idx="1"/>
          </p:nvPr>
        </p:nvSpPr>
        <p:spPr>
          <a:xfrm>
            <a:off x="4833937" y="11465718"/>
            <a:ext cx="14716126" cy="1589486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200"/>
            </a:lvl1pPr>
            <a:lvl2pPr marL="0" indent="228600" algn="ctr">
              <a:spcBef>
                <a:spcPts val="0"/>
              </a:spcBef>
              <a:buSzTx/>
              <a:buNone/>
              <a:defRPr sz="5200"/>
            </a:lvl2pPr>
            <a:lvl3pPr marL="0" indent="457200" algn="ctr">
              <a:spcBef>
                <a:spcPts val="0"/>
              </a:spcBef>
              <a:buSzTx/>
              <a:buNone/>
              <a:defRPr sz="5200"/>
            </a:lvl3pPr>
            <a:lvl4pPr marL="0" indent="685800" algn="ctr">
              <a:spcBef>
                <a:spcPts val="0"/>
              </a:spcBef>
              <a:buSzTx/>
              <a:buNone/>
              <a:defRPr sz="5200"/>
            </a:lvl4pPr>
            <a:lvl5pPr marL="0" indent="914400" algn="ctr">
              <a:spcBef>
                <a:spcPts val="0"/>
              </a:spcBef>
              <a:buSzTx/>
              <a:buNone/>
              <a:defRPr sz="5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hape 2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>
            <a:spLocks noGrp="1"/>
          </p:cNvSpPr>
          <p:nvPr>
            <p:ph type="title"/>
          </p:nvPr>
        </p:nvSpPr>
        <p:spPr>
          <a:xfrm>
            <a:off x="4833937" y="4536281"/>
            <a:ext cx="14716126" cy="4643438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hape 3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>
            <a:spLocks noGrp="1"/>
          </p:cNvSpPr>
          <p:nvPr>
            <p:ph type="pic" sz="half" idx="13"/>
          </p:nvPr>
        </p:nvSpPr>
        <p:spPr>
          <a:xfrm>
            <a:off x="12495609" y="892968"/>
            <a:ext cx="7500938" cy="1155501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Shape 39"/>
          <p:cNvSpPr>
            <a:spLocks noGrp="1"/>
          </p:cNvSpPr>
          <p:nvPr>
            <p:ph type="title"/>
          </p:nvPr>
        </p:nvSpPr>
        <p:spPr>
          <a:xfrm>
            <a:off x="4387453" y="892968"/>
            <a:ext cx="7500938" cy="5607845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r>
              <a:t>Title Text</a:t>
            </a:r>
          </a:p>
        </p:txBody>
      </p:sp>
      <p:sp>
        <p:nvSpPr>
          <p:cNvPr id="40" name="Shape 40"/>
          <p:cNvSpPr>
            <a:spLocks noGrp="1"/>
          </p:cNvSpPr>
          <p:nvPr>
            <p:ph type="body" sz="quarter" idx="1"/>
          </p:nvPr>
        </p:nvSpPr>
        <p:spPr>
          <a:xfrm>
            <a:off x="4387453" y="6643687"/>
            <a:ext cx="7500938" cy="5786438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200"/>
            </a:lvl1pPr>
            <a:lvl2pPr marL="0" indent="228600" algn="ctr">
              <a:spcBef>
                <a:spcPts val="0"/>
              </a:spcBef>
              <a:buSzTx/>
              <a:buNone/>
              <a:defRPr sz="5200"/>
            </a:lvl2pPr>
            <a:lvl3pPr marL="0" indent="457200" algn="ctr">
              <a:spcBef>
                <a:spcPts val="0"/>
              </a:spcBef>
              <a:buSzTx/>
              <a:buNone/>
              <a:defRPr sz="5200"/>
            </a:lvl3pPr>
            <a:lvl4pPr marL="0" indent="685800" algn="ctr">
              <a:spcBef>
                <a:spcPts val="0"/>
              </a:spcBef>
              <a:buSzTx/>
              <a:buNone/>
              <a:defRPr sz="5200"/>
            </a:lvl4pPr>
            <a:lvl5pPr marL="0" indent="914400" algn="ctr">
              <a:spcBef>
                <a:spcPts val="0"/>
              </a:spcBef>
              <a:buSzTx/>
              <a:buNone/>
              <a:defRPr sz="5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hape 4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hape 4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Shape 5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hape 5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/>
          </p:cNvSpPr>
          <p:nvPr>
            <p:ph type="pic" sz="quarter" idx="13"/>
          </p:nvPr>
        </p:nvSpPr>
        <p:spPr>
          <a:xfrm>
            <a:off x="12495609" y="3643312"/>
            <a:ext cx="7500938" cy="884039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Shape 6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Shape 67"/>
          <p:cNvSpPr>
            <a:spLocks noGrp="1"/>
          </p:cNvSpPr>
          <p:nvPr>
            <p:ph type="body" sz="quarter" idx="1"/>
          </p:nvPr>
        </p:nvSpPr>
        <p:spPr>
          <a:xfrm>
            <a:off x="4387453" y="3643312"/>
            <a:ext cx="7500938" cy="8840392"/>
          </a:xfrm>
          <a:prstGeom prst="rect">
            <a:avLst/>
          </a:prstGeom>
        </p:spPr>
        <p:txBody>
          <a:bodyPr/>
          <a:lstStyle>
            <a:lvl1pPr marL="465364" indent="-465364">
              <a:spcBef>
                <a:spcPts val="4500"/>
              </a:spcBef>
              <a:defRPr sz="3800"/>
            </a:lvl1pPr>
            <a:lvl2pPr marL="808264" indent="-465364">
              <a:spcBef>
                <a:spcPts val="4500"/>
              </a:spcBef>
              <a:defRPr sz="3800"/>
            </a:lvl2pPr>
            <a:lvl3pPr marL="1151164" indent="-465364">
              <a:spcBef>
                <a:spcPts val="4500"/>
              </a:spcBef>
              <a:defRPr sz="3800"/>
            </a:lvl3pPr>
            <a:lvl4pPr marL="1494064" indent="-465364">
              <a:spcBef>
                <a:spcPts val="4500"/>
              </a:spcBef>
              <a:defRPr sz="3800"/>
            </a:lvl4pPr>
            <a:lvl5pPr marL="1836964" indent="-465364">
              <a:spcBef>
                <a:spcPts val="4500"/>
              </a:spcBef>
              <a:defRPr sz="3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hape 68"/>
          <p:cNvSpPr>
            <a:spLocks noGrp="1"/>
          </p:cNvSpPr>
          <p:nvPr>
            <p:ph type="sldNum" sz="quarter" idx="2"/>
          </p:nvPr>
        </p:nvSpPr>
        <p:spPr>
          <a:xfrm>
            <a:off x="11954103" y="13073062"/>
            <a:ext cx="466269" cy="473076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/>
          </p:cNvSpPr>
          <p:nvPr>
            <p:ph type="body" idx="1"/>
          </p:nvPr>
        </p:nvSpPr>
        <p:spPr>
          <a:xfrm>
            <a:off x="4387453" y="1785937"/>
            <a:ext cx="15609094" cy="10144126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hape 7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/>
          </p:cNvSpPr>
          <p:nvPr>
            <p:ph type="pic" sz="quarter" idx="13"/>
          </p:nvPr>
        </p:nvSpPr>
        <p:spPr>
          <a:xfrm>
            <a:off x="12495609" y="7161609"/>
            <a:ext cx="7500938" cy="530423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Shape 84"/>
          <p:cNvSpPr>
            <a:spLocks noGrp="1"/>
          </p:cNvSpPr>
          <p:nvPr>
            <p:ph type="pic" sz="quarter" idx="14"/>
          </p:nvPr>
        </p:nvSpPr>
        <p:spPr>
          <a:xfrm>
            <a:off x="12495609" y="1250156"/>
            <a:ext cx="7500938" cy="530423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Shape 85"/>
          <p:cNvSpPr>
            <a:spLocks noGrp="1"/>
          </p:cNvSpPr>
          <p:nvPr>
            <p:ph type="pic" sz="half" idx="15"/>
          </p:nvPr>
        </p:nvSpPr>
        <p:spPr>
          <a:xfrm>
            <a:off x="4387453" y="1250156"/>
            <a:ext cx="7500938" cy="1121568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hape 8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4387453" y="357187"/>
            <a:ext cx="15609094" cy="30360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4387453" y="3643312"/>
            <a:ext cx="15609094" cy="8840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>
            <a:spAutoFit/>
          </a:bodyPr>
          <a:lstStyle>
            <a:lvl1pPr>
              <a:defRPr sz="22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228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457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685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9144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11430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1371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1600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1828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611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1055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500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944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389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2833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3278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3722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4167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esignthinkmakebreakrepeat.com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60C8C91-C029-554A-B129-73C695F96A9B}"/>
              </a:ext>
            </a:extLst>
          </p:cNvPr>
          <p:cNvGrpSpPr/>
          <p:nvPr/>
        </p:nvGrpSpPr>
        <p:grpSpPr>
          <a:xfrm>
            <a:off x="-22552" y="-46537"/>
            <a:ext cx="24455848" cy="13155390"/>
            <a:chOff x="-22552" y="-46537"/>
            <a:chExt cx="24455848" cy="13155390"/>
          </a:xfrm>
        </p:grpSpPr>
        <p:pic>
          <p:nvPicPr>
            <p:cNvPr id="119" name="Autobiographical diaries.jpg"/>
            <p:cNvPicPr>
              <a:picLocks noChangeAspect="1"/>
            </p:cNvPicPr>
            <p:nvPr/>
          </p:nvPicPr>
          <p:blipFill>
            <a:blip r:embed="rId2"/>
            <a:srcRect t="18871" b="18871"/>
            <a:stretch>
              <a:fillRect/>
            </a:stretch>
          </p:blipFill>
          <p:spPr>
            <a:xfrm>
              <a:off x="-22552" y="-12382"/>
              <a:ext cx="24419839" cy="11336886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120" name="Shape 120"/>
            <p:cNvSpPr/>
            <p:nvPr/>
          </p:nvSpPr>
          <p:spPr>
            <a:xfrm>
              <a:off x="585599" y="11962671"/>
              <a:ext cx="6798083" cy="10191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algn="l">
                <a:defRPr sz="5700" b="0"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>
                  <a:solidFill>
                    <a:srgbClr val="EE5150"/>
                  </a:solidFill>
                </a:rPr>
                <a:t>TURN TO: </a:t>
              </a:r>
              <a:r>
                <a:t>Page 24</a:t>
              </a:r>
            </a:p>
          </p:txBody>
        </p:sp>
        <p:sp>
          <p:nvSpPr>
            <p:cNvPr id="121" name="Shape 121"/>
            <p:cNvSpPr/>
            <p:nvPr/>
          </p:nvSpPr>
          <p:spPr>
            <a:xfrm>
              <a:off x="26904" y="-46537"/>
              <a:ext cx="24406392" cy="11221231"/>
            </a:xfrm>
            <a:prstGeom prst="rect">
              <a:avLst/>
            </a:prstGeom>
            <a:solidFill>
              <a:srgbClr val="000000">
                <a:alpha val="39844"/>
              </a:srgbClr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22" name="Shape 122"/>
            <p:cNvSpPr/>
            <p:nvPr/>
          </p:nvSpPr>
          <p:spPr>
            <a:xfrm>
              <a:off x="13058" y="11257466"/>
              <a:ext cx="24406392" cy="1"/>
            </a:xfrm>
            <a:prstGeom prst="line">
              <a:avLst/>
            </a:prstGeom>
            <a:ln w="203200">
              <a:solidFill>
                <a:srgbClr val="FF2830"/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23" name="Shape 123"/>
            <p:cNvSpPr/>
            <p:nvPr/>
          </p:nvSpPr>
          <p:spPr>
            <a:xfrm>
              <a:off x="19798220" y="12661177"/>
              <a:ext cx="4066414" cy="4476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71437" tIns="71437" rIns="71437" bIns="71437" anchor="ctr">
              <a:spAutoFit/>
            </a:bodyPr>
            <a:lstStyle>
              <a:lvl1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lvl1pPr>
            </a:lstStyle>
            <a:p>
              <a:r>
                <a:t>Image Attribution:  Cecile Tran</a:t>
              </a:r>
            </a:p>
          </p:txBody>
        </p:sp>
        <p:sp>
          <p:nvSpPr>
            <p:cNvPr id="124" name="Shape 124"/>
            <p:cNvSpPr/>
            <p:nvPr/>
          </p:nvSpPr>
          <p:spPr>
            <a:xfrm>
              <a:off x="-11907" y="1730111"/>
              <a:ext cx="19386378" cy="2321716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125" name="Shape 125"/>
            <p:cNvSpPr/>
            <p:nvPr/>
          </p:nvSpPr>
          <p:spPr>
            <a:xfrm rot="5400000">
              <a:off x="18830256" y="2255272"/>
              <a:ext cx="2321716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26" name="Shape 126"/>
            <p:cNvSpPr/>
            <p:nvPr/>
          </p:nvSpPr>
          <p:spPr>
            <a:xfrm>
              <a:off x="670593" y="65125"/>
              <a:ext cx="18648815" cy="393101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anchor="ctr">
              <a:spAutoFit/>
            </a:bodyPr>
            <a:lstStyle/>
            <a:p>
              <a:pPr lvl="3" algn="l" defTabSz="642937">
                <a:lnSpc>
                  <a:spcPts val="35600"/>
                </a:lnSpc>
                <a:defRPr sz="15000" b="0" spc="-3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sz="16000" spc="-319" dirty="0"/>
                <a:t>Autobiographical</a:t>
              </a:r>
            </a:p>
          </p:txBody>
        </p:sp>
        <p:sp>
          <p:nvSpPr>
            <p:cNvPr id="127" name="Shape 127"/>
            <p:cNvSpPr/>
            <p:nvPr/>
          </p:nvSpPr>
          <p:spPr>
            <a:xfrm>
              <a:off x="1205292" y="7503675"/>
              <a:ext cx="11509636" cy="40036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71437" tIns="71437" rIns="71437" bIns="71437">
              <a:spAutoFit/>
            </a:bodyPr>
            <a:lstStyle/>
            <a:p>
              <a:pPr algn="l">
                <a:defRPr sz="5700" i="1">
                  <a:solidFill>
                    <a:srgbClr val="FFFFFF"/>
                  </a:solidFill>
                  <a:latin typeface="Palatino"/>
                  <a:ea typeface="Palatino"/>
                  <a:cs typeface="Palatino"/>
                  <a:sym typeface="Palatino"/>
                </a:defRPr>
              </a:pPr>
              <a:r>
                <a:rPr dirty="0"/>
                <a:t>A starting point to think about the</a:t>
              </a:r>
            </a:p>
            <a:p>
              <a:pPr algn="l">
                <a:defRPr sz="5700" i="1">
                  <a:solidFill>
                    <a:srgbClr val="FFFFFF"/>
                  </a:solidFill>
                  <a:latin typeface="Palatino"/>
                  <a:ea typeface="Palatino"/>
                  <a:cs typeface="Palatino"/>
                  <a:sym typeface="Palatino"/>
                </a:defRPr>
              </a:pPr>
              <a:r>
                <a:rPr dirty="0"/>
                <a:t>lives of others</a:t>
              </a:r>
            </a:p>
            <a:p>
              <a:pPr algn="l">
                <a:defRPr sz="5700" i="1">
                  <a:solidFill>
                    <a:srgbClr val="FFFFFF"/>
                  </a:solidFill>
                  <a:latin typeface="Palatino"/>
                  <a:ea typeface="Palatino"/>
                  <a:cs typeface="Palatino"/>
                  <a:sym typeface="Palatino"/>
                </a:defRPr>
              </a:pPr>
              <a:endParaRPr dirty="0"/>
            </a:p>
          </p:txBody>
        </p:sp>
        <p:sp>
          <p:nvSpPr>
            <p:cNvPr id="128" name="Shape 128"/>
            <p:cNvSpPr/>
            <p:nvPr/>
          </p:nvSpPr>
          <p:spPr>
            <a:xfrm>
              <a:off x="8240" y="4495128"/>
              <a:ext cx="10372422" cy="2321716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129" name="Shape 129"/>
            <p:cNvSpPr/>
            <p:nvPr/>
          </p:nvSpPr>
          <p:spPr>
            <a:xfrm rot="5400000">
              <a:off x="9840397" y="5015650"/>
              <a:ext cx="2321715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30" name="Shape 130"/>
            <p:cNvSpPr/>
            <p:nvPr/>
          </p:nvSpPr>
          <p:spPr>
            <a:xfrm>
              <a:off x="504899" y="3589228"/>
              <a:ext cx="9583713" cy="24765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35600"/>
                </a:lnSpc>
                <a:defRPr sz="15000" b="0" spc="-3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sz="16000" spc="-319" dirty="0"/>
                <a:t>Diaries</a:t>
              </a:r>
            </a:p>
          </p:txBody>
        </p:sp>
      </p:grp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51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CACA761-A279-9E44-BE12-7325CDCE6D9C}"/>
              </a:ext>
            </a:extLst>
          </p:cNvPr>
          <p:cNvGrpSpPr/>
          <p:nvPr/>
        </p:nvGrpSpPr>
        <p:grpSpPr>
          <a:xfrm>
            <a:off x="-254236" y="-375470"/>
            <a:ext cx="24118870" cy="13484323"/>
            <a:chOff x="-254236" y="-375470"/>
            <a:chExt cx="24118870" cy="13484323"/>
          </a:xfrm>
        </p:grpSpPr>
        <p:sp>
          <p:nvSpPr>
            <p:cNvPr id="132" name="Shape 132"/>
            <p:cNvSpPr/>
            <p:nvPr/>
          </p:nvSpPr>
          <p:spPr>
            <a:xfrm>
              <a:off x="5037" y="-375470"/>
              <a:ext cx="17058978" cy="5562601"/>
            </a:xfrm>
            <a:prstGeom prst="rect">
              <a:avLst/>
            </a:prstGeom>
            <a:solidFill>
              <a:srgbClr val="FFFFFF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133" name="Shape 133"/>
            <p:cNvSpPr/>
            <p:nvPr/>
          </p:nvSpPr>
          <p:spPr>
            <a:xfrm rot="5400000">
              <a:off x="15628357" y="1429342"/>
              <a:ext cx="5169185" cy="22824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34" name="Shape 134"/>
            <p:cNvSpPr/>
            <p:nvPr/>
          </p:nvSpPr>
          <p:spPr>
            <a:xfrm>
              <a:off x="-254236" y="108340"/>
              <a:ext cx="18411876" cy="492442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defRPr sz="16000" b="0" spc="-319">
                  <a:solidFill>
                    <a:srgbClr val="EE5150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 err="1"/>
                <a:t>Autobiographica</a:t>
              </a:r>
              <a:r>
                <a:rPr lang="en-AU" dirty="0"/>
                <a:t>l   	</a:t>
              </a:r>
              <a:r>
                <a:rPr dirty="0"/>
                <a:t>Diaries</a:t>
              </a:r>
            </a:p>
          </p:txBody>
        </p:sp>
        <p:sp>
          <p:nvSpPr>
            <p:cNvPr id="135" name="Shape 135"/>
            <p:cNvSpPr/>
            <p:nvPr/>
          </p:nvSpPr>
          <p:spPr>
            <a:xfrm>
              <a:off x="18745136" y="12661177"/>
              <a:ext cx="5119498" cy="4476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rPr>
                  <a:solidFill>
                    <a:srgbClr val="FFFFFF"/>
                  </a:solidFill>
                </a:rPr>
                <a:t>Image Attribution: Lorum ipsum dolor</a:t>
              </a:r>
              <a:r>
                <a:t> </a:t>
              </a:r>
            </a:p>
          </p:txBody>
        </p:sp>
      </p:grpSp>
      <p:sp>
        <p:nvSpPr>
          <p:cNvPr id="136" name="Shape 136"/>
          <p:cNvSpPr/>
          <p:nvPr/>
        </p:nvSpPr>
        <p:spPr>
          <a:xfrm>
            <a:off x="688027" y="5976336"/>
            <a:ext cx="3419298" cy="981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457200">
              <a:lnSpc>
                <a:spcPts val="7500"/>
              </a:lnSpc>
              <a:defRPr sz="5400" b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r>
              <a:t>Example: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/>
          <p:nvPr/>
        </p:nvSpPr>
        <p:spPr>
          <a:xfrm>
            <a:off x="945158" y="1044228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[30 mins]</a:t>
            </a:r>
          </a:p>
        </p:txBody>
      </p:sp>
      <p:sp>
        <p:nvSpPr>
          <p:cNvPr id="151" name="Shape 151"/>
          <p:cNvSpPr/>
          <p:nvPr/>
        </p:nvSpPr>
        <p:spPr>
          <a:xfrm>
            <a:off x="7432202" y="1044228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[flexible] </a:t>
            </a:r>
          </a:p>
        </p:txBody>
      </p:sp>
      <p:sp>
        <p:nvSpPr>
          <p:cNvPr id="152" name="Shape 152"/>
          <p:cNvSpPr/>
          <p:nvPr/>
        </p:nvSpPr>
        <p:spPr>
          <a:xfrm>
            <a:off x="153602" y="10987347"/>
            <a:ext cx="3687764" cy="2235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902" y="0"/>
                </a:moveTo>
                <a:lnTo>
                  <a:pt x="8659" y="4150"/>
                </a:lnTo>
                <a:lnTo>
                  <a:pt x="1492" y="4150"/>
                </a:lnTo>
                <a:cubicBezTo>
                  <a:pt x="668" y="4150"/>
                  <a:pt x="0" y="5252"/>
                  <a:pt x="0" y="6612"/>
                </a:cubicBezTo>
                <a:lnTo>
                  <a:pt x="0" y="19138"/>
                </a:lnTo>
                <a:cubicBezTo>
                  <a:pt x="0" y="20498"/>
                  <a:pt x="668" y="21600"/>
                  <a:pt x="1492" y="21600"/>
                </a:cubicBezTo>
                <a:lnTo>
                  <a:pt x="20108" y="21600"/>
                </a:lnTo>
                <a:cubicBezTo>
                  <a:pt x="20932" y="21600"/>
                  <a:pt x="21600" y="20498"/>
                  <a:pt x="21600" y="19138"/>
                </a:cubicBezTo>
                <a:lnTo>
                  <a:pt x="21600" y="6612"/>
                </a:lnTo>
                <a:cubicBezTo>
                  <a:pt x="21600" y="5252"/>
                  <a:pt x="20932" y="4150"/>
                  <a:pt x="20108" y="4150"/>
                </a:cubicBezTo>
                <a:lnTo>
                  <a:pt x="13143" y="4150"/>
                </a:lnTo>
                <a:lnTo>
                  <a:pt x="10902" y="0"/>
                </a:lnTo>
                <a:close/>
              </a:path>
            </a:pathLst>
          </a:custGeom>
          <a:solidFill>
            <a:srgbClr val="EE515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Lorum ipsum dolor sit amet</a:t>
            </a:r>
          </a:p>
        </p:txBody>
      </p:sp>
      <p:sp>
        <p:nvSpPr>
          <p:cNvPr id="154" name="Shape 154"/>
          <p:cNvSpPr/>
          <p:nvPr/>
        </p:nvSpPr>
        <p:spPr>
          <a:xfrm>
            <a:off x="13919246" y="1044228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[flexible] </a:t>
            </a:r>
          </a:p>
        </p:txBody>
      </p:sp>
      <p:sp>
        <p:nvSpPr>
          <p:cNvPr id="156" name="Shape 156"/>
          <p:cNvSpPr/>
          <p:nvPr/>
        </p:nvSpPr>
        <p:spPr>
          <a:xfrm>
            <a:off x="18444526" y="10442288"/>
            <a:ext cx="6028177" cy="162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>
            <a:spAutoFit/>
          </a:bodyPr>
          <a:lstStyle/>
          <a:p>
            <a: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pPr>
            <a:r>
              <a:t>[20 mins/</a:t>
            </a:r>
          </a:p>
          <a:p>
            <a: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pPr>
            <a:r>
              <a:t>5 days for recording reflections]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206EFB9-E0EE-804B-B5BF-416BB711F7EC}"/>
              </a:ext>
            </a:extLst>
          </p:cNvPr>
          <p:cNvGrpSpPr/>
          <p:nvPr/>
        </p:nvGrpSpPr>
        <p:grpSpPr>
          <a:xfrm>
            <a:off x="-257101" y="-478800"/>
            <a:ext cx="24720060" cy="13587653"/>
            <a:chOff x="-257101" y="-478800"/>
            <a:chExt cx="24720060" cy="13587653"/>
          </a:xfrm>
        </p:grpSpPr>
        <p:pic>
          <p:nvPicPr>
            <p:cNvPr id="138" name="Autobiographical diaries.jpg"/>
            <p:cNvPicPr>
              <a:picLocks noChangeAspect="1"/>
            </p:cNvPicPr>
            <p:nvPr/>
          </p:nvPicPr>
          <p:blipFill>
            <a:blip r:embed="rId2"/>
            <a:srcRect t="29652" b="29652"/>
            <a:stretch>
              <a:fillRect/>
            </a:stretch>
          </p:blipFill>
          <p:spPr>
            <a:xfrm>
              <a:off x="1212" y="-9608"/>
              <a:ext cx="19473580" cy="5909701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139" name="Shape 139"/>
            <p:cNvSpPr/>
            <p:nvPr/>
          </p:nvSpPr>
          <p:spPr>
            <a:xfrm rot="16200000">
              <a:off x="14734463" y="1317089"/>
              <a:ext cx="6120259" cy="33603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40" name="Shape 140"/>
            <p:cNvSpPr/>
            <p:nvPr/>
          </p:nvSpPr>
          <p:spPr>
            <a:xfrm rot="16200000">
              <a:off x="17560800" y="615600"/>
              <a:ext cx="3063687" cy="16821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41" name="Shape 141"/>
            <p:cNvSpPr/>
            <p:nvPr/>
          </p:nvSpPr>
          <p:spPr>
            <a:xfrm>
              <a:off x="19899076" y="-60452"/>
              <a:ext cx="4496226" cy="3047293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42" name="Shape 142"/>
            <p:cNvSpPr/>
            <p:nvPr/>
          </p:nvSpPr>
          <p:spPr>
            <a:xfrm>
              <a:off x="19212262" y="155094"/>
              <a:ext cx="5250697" cy="10922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24800"/>
                </a:lnSpc>
                <a:defRPr sz="7000" b="0" spc="-14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PAGE 36</a:t>
              </a:r>
            </a:p>
          </p:txBody>
        </p:sp>
        <p:sp>
          <p:nvSpPr>
            <p:cNvPr id="143" name="Shape 143"/>
            <p:cNvSpPr/>
            <p:nvPr/>
          </p:nvSpPr>
          <p:spPr>
            <a:xfrm>
              <a:off x="1334644" y="6636377"/>
              <a:ext cx="21354888" cy="16287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>
              <a:spAutoFit/>
            </a:bodyPr>
            <a:lstStyle/>
            <a:p>
              <a:pPr algn="l">
                <a:defRPr b="0"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In this exercise, you will select a piece of household technology to reflect upon. Alternatively, you may choose an object relevant to your own design problem.</a:t>
              </a:r>
            </a:p>
            <a:p>
              <a:pPr algn="l">
                <a:defRPr b="0"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Document your reflections twice a day for five days. </a:t>
              </a:r>
            </a:p>
          </p:txBody>
        </p:sp>
        <p:sp>
          <p:nvSpPr>
            <p:cNvPr id="144" name="Shape 144"/>
            <p:cNvSpPr/>
            <p:nvPr/>
          </p:nvSpPr>
          <p:spPr>
            <a:xfrm rot="16200000">
              <a:off x="16480800" y="3733200"/>
              <a:ext cx="2107691" cy="11572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45" name="Shape 145"/>
            <p:cNvSpPr/>
            <p:nvPr/>
          </p:nvSpPr>
          <p:spPr>
            <a:xfrm>
              <a:off x="18112142" y="3266047"/>
              <a:ext cx="6294408" cy="2107692"/>
            </a:xfrm>
            <a:prstGeom prst="rect">
              <a:avLst/>
            </a:pr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endParaRPr/>
            </a:p>
          </p:txBody>
        </p:sp>
        <p:sp>
          <p:nvSpPr>
            <p:cNvPr id="146" name="Shape 146"/>
            <p:cNvSpPr/>
            <p:nvPr/>
          </p:nvSpPr>
          <p:spPr>
            <a:xfrm>
              <a:off x="18695348" y="3326400"/>
              <a:ext cx="5526533" cy="20224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YOU WILL NEED</a:t>
              </a:r>
              <a:br>
                <a:rPr dirty="0"/>
              </a:br>
              <a:r>
                <a:rPr dirty="0">
                  <a:latin typeface="Montserrat Medium"/>
                  <a:ea typeface="Montserrat Medium"/>
                  <a:cs typeface="Montserrat Medium"/>
                  <a:sym typeface="Montserrat Medium"/>
                </a:rPr>
                <a:t>Pen, paper, camera,</a:t>
              </a:r>
            </a:p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>
                  <a:latin typeface="Montserrat Medium"/>
                  <a:ea typeface="Montserrat Medium"/>
                  <a:cs typeface="Montserrat Medium"/>
                  <a:sym typeface="Montserrat Medium"/>
                </a:rPr>
                <a:t> word processing software. </a:t>
              </a:r>
            </a:p>
          </p:txBody>
        </p:sp>
        <p:sp>
          <p:nvSpPr>
            <p:cNvPr id="147" name="Shape 147"/>
            <p:cNvSpPr/>
            <p:nvPr/>
          </p:nvSpPr>
          <p:spPr>
            <a:xfrm>
              <a:off x="2479707" y="9714356"/>
              <a:ext cx="19139561" cy="1"/>
            </a:xfrm>
            <a:prstGeom prst="line">
              <a:avLst/>
            </a:prstGeom>
            <a:ln w="88900">
              <a:solidFill>
                <a:srgbClr val="000000"/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48" name="Shape 148"/>
            <p:cNvSpPr/>
            <p:nvPr/>
          </p:nvSpPr>
          <p:spPr>
            <a:xfrm>
              <a:off x="1478213" y="9195086"/>
              <a:ext cx="1038542" cy="1038541"/>
            </a:xfrm>
            <a:prstGeom prst="ellipse">
              <a:avLst/>
            </a:prstGeom>
            <a:solidFill>
              <a:srgbClr val="EE5150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149" name="Shape 149"/>
            <p:cNvSpPr/>
            <p:nvPr/>
          </p:nvSpPr>
          <p:spPr>
            <a:xfrm>
              <a:off x="7965257" y="9195086"/>
              <a:ext cx="1038541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2</a:t>
              </a:r>
            </a:p>
          </p:txBody>
        </p:sp>
        <p:sp>
          <p:nvSpPr>
            <p:cNvPr id="153" name="Shape 153"/>
            <p:cNvSpPr/>
            <p:nvPr/>
          </p:nvSpPr>
          <p:spPr>
            <a:xfrm>
              <a:off x="14452300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3</a:t>
              </a:r>
            </a:p>
          </p:txBody>
        </p:sp>
        <p:sp>
          <p:nvSpPr>
            <p:cNvPr id="155" name="Shape 155"/>
            <p:cNvSpPr/>
            <p:nvPr/>
          </p:nvSpPr>
          <p:spPr>
            <a:xfrm>
              <a:off x="20939345" y="9195086"/>
              <a:ext cx="1038541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4</a:t>
              </a:r>
            </a:p>
          </p:txBody>
        </p:sp>
        <p:sp>
          <p:nvSpPr>
            <p:cNvPr id="157" name="Shape 157"/>
            <p:cNvSpPr/>
            <p:nvPr/>
          </p:nvSpPr>
          <p:spPr>
            <a:xfrm>
              <a:off x="19798220" y="12661177"/>
              <a:ext cx="4066414" cy="4476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71437" tIns="71437" rIns="71437" bIns="71437" anchor="ctr">
              <a:spAutoFit/>
            </a:bodyPr>
            <a:lstStyle>
              <a:lvl1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lvl1pPr>
            </a:lstStyle>
            <a:p>
              <a:r>
                <a:t>Image Attribution:  Cecile Tran</a:t>
              </a:r>
            </a:p>
          </p:txBody>
        </p:sp>
        <p:sp>
          <p:nvSpPr>
            <p:cNvPr id="158" name="Shape 158"/>
            <p:cNvSpPr/>
            <p:nvPr/>
          </p:nvSpPr>
          <p:spPr>
            <a:xfrm>
              <a:off x="-11907" y="333111"/>
              <a:ext cx="17471989" cy="2321716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159" name="Shape 159"/>
            <p:cNvSpPr/>
            <p:nvPr/>
          </p:nvSpPr>
          <p:spPr>
            <a:xfrm rot="5400000">
              <a:off x="16907225" y="850199"/>
              <a:ext cx="2321716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60" name="Shape 160"/>
            <p:cNvSpPr/>
            <p:nvPr/>
          </p:nvSpPr>
          <p:spPr>
            <a:xfrm>
              <a:off x="-91407" y="-478800"/>
              <a:ext cx="17294709" cy="23241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34400"/>
                </a:lnSpc>
                <a:defRPr sz="15000" b="0" spc="-3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Autobiographical</a:t>
              </a:r>
            </a:p>
          </p:txBody>
        </p:sp>
        <p:sp>
          <p:nvSpPr>
            <p:cNvPr id="161" name="Shape 161"/>
            <p:cNvSpPr/>
            <p:nvPr/>
          </p:nvSpPr>
          <p:spPr>
            <a:xfrm>
              <a:off x="8240" y="3098128"/>
              <a:ext cx="10372422" cy="2321716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162" name="Shape 162"/>
            <p:cNvSpPr/>
            <p:nvPr/>
          </p:nvSpPr>
          <p:spPr>
            <a:xfrm rot="5400000">
              <a:off x="9840397" y="3618650"/>
              <a:ext cx="2321715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63" name="Shape 163"/>
            <p:cNvSpPr/>
            <p:nvPr/>
          </p:nvSpPr>
          <p:spPr>
            <a:xfrm>
              <a:off x="-257101" y="2319228"/>
              <a:ext cx="9583713" cy="23241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34400"/>
                </a:lnSpc>
                <a:defRPr sz="15000" b="0" spc="-3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Diaries</a:t>
              </a:r>
            </a:p>
          </p:txBody>
        </p:sp>
      </p:grp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/>
          <p:nvPr/>
        </p:nvSpPr>
        <p:spPr>
          <a:xfrm>
            <a:off x="945158" y="1044228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[30 mins]</a:t>
            </a:r>
          </a:p>
        </p:txBody>
      </p:sp>
      <p:sp>
        <p:nvSpPr>
          <p:cNvPr id="178" name="Shape 178"/>
          <p:cNvSpPr/>
          <p:nvPr/>
        </p:nvSpPr>
        <p:spPr>
          <a:xfrm>
            <a:off x="7432202" y="1044228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[flexible] </a:t>
            </a:r>
          </a:p>
        </p:txBody>
      </p:sp>
      <p:sp>
        <p:nvSpPr>
          <p:cNvPr id="179" name="Shape 179"/>
          <p:cNvSpPr/>
          <p:nvPr/>
        </p:nvSpPr>
        <p:spPr>
          <a:xfrm>
            <a:off x="6640645" y="10987347"/>
            <a:ext cx="3687764" cy="2235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902" y="0"/>
                </a:moveTo>
                <a:lnTo>
                  <a:pt x="8659" y="4150"/>
                </a:lnTo>
                <a:lnTo>
                  <a:pt x="1492" y="4150"/>
                </a:lnTo>
                <a:cubicBezTo>
                  <a:pt x="668" y="4150"/>
                  <a:pt x="0" y="5252"/>
                  <a:pt x="0" y="6612"/>
                </a:cubicBezTo>
                <a:lnTo>
                  <a:pt x="0" y="19138"/>
                </a:lnTo>
                <a:cubicBezTo>
                  <a:pt x="0" y="20498"/>
                  <a:pt x="668" y="21600"/>
                  <a:pt x="1492" y="21600"/>
                </a:cubicBezTo>
                <a:lnTo>
                  <a:pt x="20108" y="21600"/>
                </a:lnTo>
                <a:cubicBezTo>
                  <a:pt x="20932" y="21600"/>
                  <a:pt x="21600" y="20498"/>
                  <a:pt x="21600" y="19138"/>
                </a:cubicBezTo>
                <a:lnTo>
                  <a:pt x="21600" y="6612"/>
                </a:lnTo>
                <a:cubicBezTo>
                  <a:pt x="21600" y="5252"/>
                  <a:pt x="20932" y="4150"/>
                  <a:pt x="20108" y="4150"/>
                </a:cubicBezTo>
                <a:lnTo>
                  <a:pt x="13143" y="4150"/>
                </a:lnTo>
                <a:lnTo>
                  <a:pt x="10902" y="0"/>
                </a:lnTo>
                <a:close/>
              </a:path>
            </a:pathLst>
          </a:custGeom>
          <a:solidFill>
            <a:srgbClr val="EE515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Lorum ipsum dolor sit amet</a:t>
            </a:r>
          </a:p>
        </p:txBody>
      </p:sp>
      <p:sp>
        <p:nvSpPr>
          <p:cNvPr id="181" name="Shape 181"/>
          <p:cNvSpPr/>
          <p:nvPr/>
        </p:nvSpPr>
        <p:spPr>
          <a:xfrm>
            <a:off x="13919246" y="1044228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[flexible] </a:t>
            </a:r>
          </a:p>
        </p:txBody>
      </p:sp>
      <p:sp>
        <p:nvSpPr>
          <p:cNvPr id="183" name="Shape 183"/>
          <p:cNvSpPr/>
          <p:nvPr/>
        </p:nvSpPr>
        <p:spPr>
          <a:xfrm>
            <a:off x="18444526" y="10442288"/>
            <a:ext cx="6028177" cy="162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>
            <a:spAutoFit/>
          </a:bodyPr>
          <a:lstStyle/>
          <a:p>
            <a: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pPr>
            <a:r>
              <a:t>[20 mins/</a:t>
            </a:r>
          </a:p>
          <a:p>
            <a: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pPr>
            <a:r>
              <a:t>5 days for recording reflections]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EA3C748-CBC8-1D4A-9D6A-AC0743123924}"/>
              </a:ext>
            </a:extLst>
          </p:cNvPr>
          <p:cNvGrpSpPr/>
          <p:nvPr/>
        </p:nvGrpSpPr>
        <p:grpSpPr>
          <a:xfrm>
            <a:off x="-257101" y="-478800"/>
            <a:ext cx="24720060" cy="13587653"/>
            <a:chOff x="-257101" y="-478800"/>
            <a:chExt cx="24720060" cy="13587653"/>
          </a:xfrm>
        </p:grpSpPr>
        <p:pic>
          <p:nvPicPr>
            <p:cNvPr id="165" name="Autobiographical diaries.jpg"/>
            <p:cNvPicPr>
              <a:picLocks noChangeAspect="1"/>
            </p:cNvPicPr>
            <p:nvPr/>
          </p:nvPicPr>
          <p:blipFill>
            <a:blip r:embed="rId2"/>
            <a:srcRect t="29652" b="29652"/>
            <a:stretch>
              <a:fillRect/>
            </a:stretch>
          </p:blipFill>
          <p:spPr>
            <a:xfrm>
              <a:off x="1212" y="-9608"/>
              <a:ext cx="19473580" cy="5909701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166" name="Shape 166"/>
            <p:cNvSpPr/>
            <p:nvPr/>
          </p:nvSpPr>
          <p:spPr>
            <a:xfrm rot="16200000">
              <a:off x="14734463" y="1317089"/>
              <a:ext cx="6120259" cy="33603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67" name="Shape 167"/>
            <p:cNvSpPr/>
            <p:nvPr/>
          </p:nvSpPr>
          <p:spPr>
            <a:xfrm rot="16200000">
              <a:off x="17560800" y="615600"/>
              <a:ext cx="3063687" cy="16821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68" name="Shape 168"/>
            <p:cNvSpPr/>
            <p:nvPr/>
          </p:nvSpPr>
          <p:spPr>
            <a:xfrm>
              <a:off x="19899076" y="-60452"/>
              <a:ext cx="4496226" cy="3047293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69" name="Shape 169"/>
            <p:cNvSpPr/>
            <p:nvPr/>
          </p:nvSpPr>
          <p:spPr>
            <a:xfrm>
              <a:off x="19212262" y="154800"/>
              <a:ext cx="5250697" cy="10922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24800"/>
                </a:lnSpc>
                <a:defRPr sz="7000" b="0" spc="-14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PAGE 36</a:t>
              </a:r>
            </a:p>
          </p:txBody>
        </p:sp>
        <p:sp>
          <p:nvSpPr>
            <p:cNvPr id="170" name="Shape 170"/>
            <p:cNvSpPr/>
            <p:nvPr/>
          </p:nvSpPr>
          <p:spPr>
            <a:xfrm>
              <a:off x="1334644" y="6636377"/>
              <a:ext cx="21354888" cy="16287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>
              <a:spAutoFit/>
            </a:bodyPr>
            <a:lstStyle/>
            <a:p>
              <a:pPr algn="l">
                <a:defRPr b="0"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In this exercise, you will select a piece of household technology to reflect upon. Alternatively, you may choose an object relevant to your own design problem.</a:t>
              </a:r>
            </a:p>
            <a:p>
              <a:pPr algn="l">
                <a:defRPr b="0"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Document your reflections twice a day for five days. </a:t>
              </a:r>
            </a:p>
          </p:txBody>
        </p:sp>
        <p:sp>
          <p:nvSpPr>
            <p:cNvPr id="171" name="Shape 171"/>
            <p:cNvSpPr/>
            <p:nvPr/>
          </p:nvSpPr>
          <p:spPr>
            <a:xfrm rot="16200000">
              <a:off x="16480800" y="3733069"/>
              <a:ext cx="2107691" cy="11572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72" name="Shape 172"/>
            <p:cNvSpPr/>
            <p:nvPr/>
          </p:nvSpPr>
          <p:spPr>
            <a:xfrm>
              <a:off x="18112142" y="3266047"/>
              <a:ext cx="6294408" cy="2107692"/>
            </a:xfrm>
            <a:prstGeom prst="rect">
              <a:avLst/>
            </a:pr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endParaRPr/>
            </a:p>
          </p:txBody>
        </p:sp>
        <p:sp>
          <p:nvSpPr>
            <p:cNvPr id="173" name="Shape 173"/>
            <p:cNvSpPr/>
            <p:nvPr/>
          </p:nvSpPr>
          <p:spPr>
            <a:xfrm>
              <a:off x="18695348" y="3326400"/>
              <a:ext cx="5526533" cy="20224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YOU WILL NEED</a:t>
              </a:r>
              <a:br>
                <a:rPr dirty="0"/>
              </a:br>
              <a:r>
                <a:rPr dirty="0">
                  <a:latin typeface="Montserrat Medium"/>
                  <a:ea typeface="Montserrat Medium"/>
                  <a:cs typeface="Montserrat Medium"/>
                  <a:sym typeface="Montserrat Medium"/>
                </a:rPr>
                <a:t>Pen, paper, camera,</a:t>
              </a:r>
            </a:p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>
                  <a:latin typeface="Montserrat Medium"/>
                  <a:ea typeface="Montserrat Medium"/>
                  <a:cs typeface="Montserrat Medium"/>
                  <a:sym typeface="Montserrat Medium"/>
                </a:rPr>
                <a:t> word processing software. </a:t>
              </a:r>
            </a:p>
          </p:txBody>
        </p:sp>
        <p:sp>
          <p:nvSpPr>
            <p:cNvPr id="174" name="Shape 174"/>
            <p:cNvSpPr/>
            <p:nvPr/>
          </p:nvSpPr>
          <p:spPr>
            <a:xfrm>
              <a:off x="2479707" y="9714356"/>
              <a:ext cx="19139561" cy="1"/>
            </a:xfrm>
            <a:prstGeom prst="line">
              <a:avLst/>
            </a:prstGeom>
            <a:ln w="88900">
              <a:solidFill>
                <a:srgbClr val="000000"/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75" name="Shape 175"/>
            <p:cNvSpPr/>
            <p:nvPr/>
          </p:nvSpPr>
          <p:spPr>
            <a:xfrm>
              <a:off x="1478213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176" name="Shape 176"/>
            <p:cNvSpPr/>
            <p:nvPr/>
          </p:nvSpPr>
          <p:spPr>
            <a:xfrm>
              <a:off x="7965257" y="9195086"/>
              <a:ext cx="1038541" cy="1038541"/>
            </a:xfrm>
            <a:prstGeom prst="ellipse">
              <a:avLst/>
            </a:prstGeom>
            <a:solidFill>
              <a:srgbClr val="EE5150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2</a:t>
              </a:r>
            </a:p>
          </p:txBody>
        </p:sp>
        <p:sp>
          <p:nvSpPr>
            <p:cNvPr id="180" name="Shape 180"/>
            <p:cNvSpPr/>
            <p:nvPr/>
          </p:nvSpPr>
          <p:spPr>
            <a:xfrm>
              <a:off x="14452300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3</a:t>
              </a:r>
            </a:p>
          </p:txBody>
        </p:sp>
        <p:sp>
          <p:nvSpPr>
            <p:cNvPr id="182" name="Shape 182"/>
            <p:cNvSpPr/>
            <p:nvPr/>
          </p:nvSpPr>
          <p:spPr>
            <a:xfrm>
              <a:off x="20939345" y="9195086"/>
              <a:ext cx="1038541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4</a:t>
              </a:r>
            </a:p>
          </p:txBody>
        </p:sp>
        <p:sp>
          <p:nvSpPr>
            <p:cNvPr id="184" name="Shape 184"/>
            <p:cNvSpPr/>
            <p:nvPr/>
          </p:nvSpPr>
          <p:spPr>
            <a:xfrm>
              <a:off x="19798220" y="12661177"/>
              <a:ext cx="4066414" cy="4476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71437" tIns="71437" rIns="71437" bIns="71437" anchor="ctr">
              <a:spAutoFit/>
            </a:bodyPr>
            <a:lstStyle>
              <a:lvl1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lvl1pPr>
            </a:lstStyle>
            <a:p>
              <a:r>
                <a:t>Image Attribution:  Cecile Tran</a:t>
              </a:r>
            </a:p>
          </p:txBody>
        </p:sp>
        <p:sp>
          <p:nvSpPr>
            <p:cNvPr id="185" name="Shape 185"/>
            <p:cNvSpPr/>
            <p:nvPr/>
          </p:nvSpPr>
          <p:spPr>
            <a:xfrm>
              <a:off x="-11907" y="333111"/>
              <a:ext cx="17471989" cy="2321716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186" name="Shape 186"/>
            <p:cNvSpPr/>
            <p:nvPr/>
          </p:nvSpPr>
          <p:spPr>
            <a:xfrm rot="5400000">
              <a:off x="16907225" y="850199"/>
              <a:ext cx="2321716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87" name="Shape 187"/>
            <p:cNvSpPr/>
            <p:nvPr/>
          </p:nvSpPr>
          <p:spPr>
            <a:xfrm>
              <a:off x="-91407" y="-478800"/>
              <a:ext cx="17294709" cy="23241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34400"/>
                </a:lnSpc>
                <a:defRPr sz="15000" b="0" spc="-3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Autobiographical</a:t>
              </a:r>
            </a:p>
          </p:txBody>
        </p:sp>
        <p:sp>
          <p:nvSpPr>
            <p:cNvPr id="188" name="Shape 188"/>
            <p:cNvSpPr/>
            <p:nvPr/>
          </p:nvSpPr>
          <p:spPr>
            <a:xfrm>
              <a:off x="8240" y="3098128"/>
              <a:ext cx="10372422" cy="2321716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189" name="Shape 189"/>
            <p:cNvSpPr/>
            <p:nvPr/>
          </p:nvSpPr>
          <p:spPr>
            <a:xfrm rot="5400000">
              <a:off x="9840397" y="3618650"/>
              <a:ext cx="2321715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90" name="Shape 190"/>
            <p:cNvSpPr/>
            <p:nvPr/>
          </p:nvSpPr>
          <p:spPr>
            <a:xfrm>
              <a:off x="-257101" y="2318400"/>
              <a:ext cx="9583713" cy="23241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34400"/>
                </a:lnSpc>
                <a:defRPr sz="15000" b="0" spc="-3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Diaries</a:t>
              </a:r>
            </a:p>
          </p:txBody>
        </p:sp>
      </p:grp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/>
          <p:nvPr/>
        </p:nvSpPr>
        <p:spPr>
          <a:xfrm>
            <a:off x="945158" y="1044228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[30 mins]</a:t>
            </a:r>
          </a:p>
        </p:txBody>
      </p:sp>
      <p:sp>
        <p:nvSpPr>
          <p:cNvPr id="205" name="Shape 205"/>
          <p:cNvSpPr/>
          <p:nvPr/>
        </p:nvSpPr>
        <p:spPr>
          <a:xfrm>
            <a:off x="7432202" y="1044228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[flexible] </a:t>
            </a:r>
          </a:p>
        </p:txBody>
      </p:sp>
      <p:sp>
        <p:nvSpPr>
          <p:cNvPr id="206" name="Shape 206"/>
          <p:cNvSpPr/>
          <p:nvPr/>
        </p:nvSpPr>
        <p:spPr>
          <a:xfrm>
            <a:off x="13127690" y="10987347"/>
            <a:ext cx="3687763" cy="2235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902" y="0"/>
                </a:moveTo>
                <a:lnTo>
                  <a:pt x="8659" y="4150"/>
                </a:lnTo>
                <a:lnTo>
                  <a:pt x="1492" y="4150"/>
                </a:lnTo>
                <a:cubicBezTo>
                  <a:pt x="668" y="4150"/>
                  <a:pt x="0" y="5252"/>
                  <a:pt x="0" y="6612"/>
                </a:cubicBezTo>
                <a:lnTo>
                  <a:pt x="0" y="19138"/>
                </a:lnTo>
                <a:cubicBezTo>
                  <a:pt x="0" y="20498"/>
                  <a:pt x="668" y="21600"/>
                  <a:pt x="1492" y="21600"/>
                </a:cubicBezTo>
                <a:lnTo>
                  <a:pt x="20108" y="21600"/>
                </a:lnTo>
                <a:cubicBezTo>
                  <a:pt x="20932" y="21600"/>
                  <a:pt x="21600" y="20498"/>
                  <a:pt x="21600" y="19138"/>
                </a:cubicBezTo>
                <a:lnTo>
                  <a:pt x="21600" y="6612"/>
                </a:lnTo>
                <a:cubicBezTo>
                  <a:pt x="21600" y="5252"/>
                  <a:pt x="20932" y="4150"/>
                  <a:pt x="20108" y="4150"/>
                </a:cubicBezTo>
                <a:lnTo>
                  <a:pt x="13143" y="4150"/>
                </a:lnTo>
                <a:lnTo>
                  <a:pt x="10902" y="0"/>
                </a:lnTo>
                <a:close/>
              </a:path>
            </a:pathLst>
          </a:custGeom>
          <a:solidFill>
            <a:srgbClr val="EE515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Lorum ipsum dolor sit amet</a:t>
            </a:r>
          </a:p>
        </p:txBody>
      </p:sp>
      <p:sp>
        <p:nvSpPr>
          <p:cNvPr id="208" name="Shape 208"/>
          <p:cNvSpPr/>
          <p:nvPr/>
        </p:nvSpPr>
        <p:spPr>
          <a:xfrm>
            <a:off x="13919246" y="1044228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[flexible] </a:t>
            </a:r>
          </a:p>
        </p:txBody>
      </p:sp>
      <p:sp>
        <p:nvSpPr>
          <p:cNvPr id="210" name="Shape 210"/>
          <p:cNvSpPr/>
          <p:nvPr/>
        </p:nvSpPr>
        <p:spPr>
          <a:xfrm>
            <a:off x="18444526" y="10442288"/>
            <a:ext cx="6028177" cy="162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>
            <a:spAutoFit/>
          </a:bodyPr>
          <a:lstStyle/>
          <a:p>
            <a: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pPr>
            <a:r>
              <a:t>[20 mins/</a:t>
            </a:r>
          </a:p>
          <a:p>
            <a: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pPr>
            <a:r>
              <a:t>5 days for recording reflections]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5CD2346-9D29-B44A-ACAF-B60AE0EB4F26}"/>
              </a:ext>
            </a:extLst>
          </p:cNvPr>
          <p:cNvGrpSpPr/>
          <p:nvPr/>
        </p:nvGrpSpPr>
        <p:grpSpPr>
          <a:xfrm>
            <a:off x="-257101" y="-478800"/>
            <a:ext cx="24720060" cy="13587653"/>
            <a:chOff x="-257101" y="-478800"/>
            <a:chExt cx="24720060" cy="13587653"/>
          </a:xfrm>
        </p:grpSpPr>
        <p:pic>
          <p:nvPicPr>
            <p:cNvPr id="192" name="Autobiographical diaries.jpg"/>
            <p:cNvPicPr>
              <a:picLocks noChangeAspect="1"/>
            </p:cNvPicPr>
            <p:nvPr/>
          </p:nvPicPr>
          <p:blipFill>
            <a:blip r:embed="rId2"/>
            <a:srcRect t="29652" b="29652"/>
            <a:stretch>
              <a:fillRect/>
            </a:stretch>
          </p:blipFill>
          <p:spPr>
            <a:xfrm>
              <a:off x="1212" y="-9608"/>
              <a:ext cx="19473580" cy="5909701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193" name="Shape 193"/>
            <p:cNvSpPr/>
            <p:nvPr/>
          </p:nvSpPr>
          <p:spPr>
            <a:xfrm rot="16200000">
              <a:off x="14734463" y="1317089"/>
              <a:ext cx="6120259" cy="33603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94" name="Shape 194"/>
            <p:cNvSpPr/>
            <p:nvPr/>
          </p:nvSpPr>
          <p:spPr>
            <a:xfrm rot="16200000">
              <a:off x="17562253" y="615600"/>
              <a:ext cx="3063687" cy="16821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95" name="Shape 195"/>
            <p:cNvSpPr/>
            <p:nvPr/>
          </p:nvSpPr>
          <p:spPr>
            <a:xfrm>
              <a:off x="19899076" y="-60452"/>
              <a:ext cx="4496226" cy="3047293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96" name="Shape 196"/>
            <p:cNvSpPr/>
            <p:nvPr/>
          </p:nvSpPr>
          <p:spPr>
            <a:xfrm>
              <a:off x="19212262" y="154800"/>
              <a:ext cx="5250697" cy="10922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24800"/>
                </a:lnSpc>
                <a:defRPr sz="7000" b="0" spc="-14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PAGE 36</a:t>
              </a:r>
            </a:p>
          </p:txBody>
        </p:sp>
        <p:sp>
          <p:nvSpPr>
            <p:cNvPr id="197" name="Shape 197"/>
            <p:cNvSpPr/>
            <p:nvPr/>
          </p:nvSpPr>
          <p:spPr>
            <a:xfrm>
              <a:off x="1334644" y="6636377"/>
              <a:ext cx="21354888" cy="16287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>
              <a:spAutoFit/>
            </a:bodyPr>
            <a:lstStyle/>
            <a:p>
              <a:pPr algn="l">
                <a:defRPr b="0"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In this exercise, you will select a piece of household technology to reflect upon. Alternatively, you may choose an object relevant to your own design problem.</a:t>
              </a:r>
            </a:p>
            <a:p>
              <a:pPr algn="l">
                <a:defRPr b="0"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Document your reflections twice a day for five days. </a:t>
              </a:r>
            </a:p>
          </p:txBody>
        </p:sp>
        <p:sp>
          <p:nvSpPr>
            <p:cNvPr id="198" name="Shape 198"/>
            <p:cNvSpPr/>
            <p:nvPr/>
          </p:nvSpPr>
          <p:spPr>
            <a:xfrm rot="16200000">
              <a:off x="16480800" y="3733069"/>
              <a:ext cx="2107691" cy="11572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99" name="Shape 199"/>
            <p:cNvSpPr/>
            <p:nvPr/>
          </p:nvSpPr>
          <p:spPr>
            <a:xfrm>
              <a:off x="18112142" y="3266047"/>
              <a:ext cx="6294408" cy="2107692"/>
            </a:xfrm>
            <a:prstGeom prst="rect">
              <a:avLst/>
            </a:pr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endParaRPr/>
            </a:p>
          </p:txBody>
        </p:sp>
        <p:sp>
          <p:nvSpPr>
            <p:cNvPr id="200" name="Shape 200"/>
            <p:cNvSpPr/>
            <p:nvPr/>
          </p:nvSpPr>
          <p:spPr>
            <a:xfrm>
              <a:off x="18695348" y="3326400"/>
              <a:ext cx="5526533" cy="20224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YOU WILL NEED</a:t>
              </a:r>
              <a:br>
                <a:rPr dirty="0"/>
              </a:br>
              <a:r>
                <a:rPr dirty="0">
                  <a:latin typeface="Montserrat Medium"/>
                  <a:ea typeface="Montserrat Medium"/>
                  <a:cs typeface="Montserrat Medium"/>
                  <a:sym typeface="Montserrat Medium"/>
                </a:rPr>
                <a:t>Pen, paper, camera,</a:t>
              </a:r>
            </a:p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>
                  <a:latin typeface="Montserrat Medium"/>
                  <a:ea typeface="Montserrat Medium"/>
                  <a:cs typeface="Montserrat Medium"/>
                  <a:sym typeface="Montserrat Medium"/>
                </a:rPr>
                <a:t> word processing software. </a:t>
              </a:r>
            </a:p>
          </p:txBody>
        </p:sp>
        <p:sp>
          <p:nvSpPr>
            <p:cNvPr id="201" name="Shape 201"/>
            <p:cNvSpPr/>
            <p:nvPr/>
          </p:nvSpPr>
          <p:spPr>
            <a:xfrm>
              <a:off x="2479707" y="9714356"/>
              <a:ext cx="19139561" cy="1"/>
            </a:xfrm>
            <a:prstGeom prst="line">
              <a:avLst/>
            </a:prstGeom>
            <a:ln w="88900">
              <a:solidFill>
                <a:srgbClr val="000000"/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02" name="Shape 202"/>
            <p:cNvSpPr/>
            <p:nvPr/>
          </p:nvSpPr>
          <p:spPr>
            <a:xfrm>
              <a:off x="1478213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203" name="Shape 203"/>
            <p:cNvSpPr/>
            <p:nvPr/>
          </p:nvSpPr>
          <p:spPr>
            <a:xfrm>
              <a:off x="7965257" y="9195086"/>
              <a:ext cx="1038541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2</a:t>
              </a:r>
            </a:p>
          </p:txBody>
        </p:sp>
        <p:sp>
          <p:nvSpPr>
            <p:cNvPr id="207" name="Shape 207"/>
            <p:cNvSpPr/>
            <p:nvPr/>
          </p:nvSpPr>
          <p:spPr>
            <a:xfrm>
              <a:off x="14452300" y="9195086"/>
              <a:ext cx="1038542" cy="1038541"/>
            </a:xfrm>
            <a:prstGeom prst="ellipse">
              <a:avLst/>
            </a:prstGeom>
            <a:solidFill>
              <a:srgbClr val="EE5150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3</a:t>
              </a:r>
            </a:p>
          </p:txBody>
        </p:sp>
        <p:sp>
          <p:nvSpPr>
            <p:cNvPr id="209" name="Shape 209"/>
            <p:cNvSpPr/>
            <p:nvPr/>
          </p:nvSpPr>
          <p:spPr>
            <a:xfrm>
              <a:off x="20939345" y="9195086"/>
              <a:ext cx="1038541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4</a:t>
              </a:r>
            </a:p>
          </p:txBody>
        </p:sp>
        <p:sp>
          <p:nvSpPr>
            <p:cNvPr id="211" name="Shape 211"/>
            <p:cNvSpPr/>
            <p:nvPr/>
          </p:nvSpPr>
          <p:spPr>
            <a:xfrm>
              <a:off x="19798220" y="12661177"/>
              <a:ext cx="4066414" cy="4476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71437" tIns="71437" rIns="71437" bIns="71437" anchor="ctr">
              <a:spAutoFit/>
            </a:bodyPr>
            <a:lstStyle>
              <a:lvl1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lvl1pPr>
            </a:lstStyle>
            <a:p>
              <a:r>
                <a:t>Image Attribution:  Cecile Tran</a:t>
              </a:r>
            </a:p>
          </p:txBody>
        </p:sp>
        <p:sp>
          <p:nvSpPr>
            <p:cNvPr id="212" name="Shape 212"/>
            <p:cNvSpPr/>
            <p:nvPr/>
          </p:nvSpPr>
          <p:spPr>
            <a:xfrm>
              <a:off x="-11907" y="333111"/>
              <a:ext cx="17471989" cy="2321716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213" name="Shape 213"/>
            <p:cNvSpPr/>
            <p:nvPr/>
          </p:nvSpPr>
          <p:spPr>
            <a:xfrm rot="5400000">
              <a:off x="16907225" y="850199"/>
              <a:ext cx="2321716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14" name="Shape 214"/>
            <p:cNvSpPr/>
            <p:nvPr/>
          </p:nvSpPr>
          <p:spPr>
            <a:xfrm>
              <a:off x="-91407" y="-478800"/>
              <a:ext cx="17294709" cy="23241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34400"/>
                </a:lnSpc>
                <a:defRPr sz="15000" b="0" spc="-3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Autobiographical</a:t>
              </a:r>
            </a:p>
          </p:txBody>
        </p:sp>
        <p:sp>
          <p:nvSpPr>
            <p:cNvPr id="215" name="Shape 215"/>
            <p:cNvSpPr/>
            <p:nvPr/>
          </p:nvSpPr>
          <p:spPr>
            <a:xfrm>
              <a:off x="8240" y="3098128"/>
              <a:ext cx="10372422" cy="2321716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216" name="Shape 216"/>
            <p:cNvSpPr/>
            <p:nvPr/>
          </p:nvSpPr>
          <p:spPr>
            <a:xfrm rot="5400000">
              <a:off x="9840397" y="3618650"/>
              <a:ext cx="2321715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17" name="Shape 217"/>
            <p:cNvSpPr/>
            <p:nvPr/>
          </p:nvSpPr>
          <p:spPr>
            <a:xfrm>
              <a:off x="-257101" y="2318400"/>
              <a:ext cx="9583713" cy="23241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34400"/>
                </a:lnSpc>
                <a:defRPr sz="15000" b="0" spc="-3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Diaries</a:t>
              </a:r>
            </a:p>
          </p:txBody>
        </p:sp>
      </p:grp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/>
          <p:nvPr/>
        </p:nvSpPr>
        <p:spPr>
          <a:xfrm>
            <a:off x="945158" y="1044228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[30 mins]</a:t>
            </a:r>
          </a:p>
        </p:txBody>
      </p:sp>
      <p:sp>
        <p:nvSpPr>
          <p:cNvPr id="232" name="Shape 232"/>
          <p:cNvSpPr/>
          <p:nvPr/>
        </p:nvSpPr>
        <p:spPr>
          <a:xfrm>
            <a:off x="7432202" y="1044228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[flexible] </a:t>
            </a:r>
          </a:p>
        </p:txBody>
      </p:sp>
      <p:sp>
        <p:nvSpPr>
          <p:cNvPr id="233" name="Shape 233"/>
          <p:cNvSpPr/>
          <p:nvPr/>
        </p:nvSpPr>
        <p:spPr>
          <a:xfrm>
            <a:off x="16122601" y="11466939"/>
            <a:ext cx="3919142" cy="22324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17206" y="4128"/>
                </a:lnTo>
                <a:lnTo>
                  <a:pt x="1404" y="4128"/>
                </a:lnTo>
                <a:cubicBezTo>
                  <a:pt x="628" y="4128"/>
                  <a:pt x="0" y="5231"/>
                  <a:pt x="0" y="6593"/>
                </a:cubicBezTo>
                <a:lnTo>
                  <a:pt x="0" y="19135"/>
                </a:lnTo>
                <a:cubicBezTo>
                  <a:pt x="0" y="20497"/>
                  <a:pt x="628" y="21600"/>
                  <a:pt x="1404" y="21600"/>
                </a:cubicBezTo>
                <a:lnTo>
                  <a:pt x="18921" y="21600"/>
                </a:lnTo>
                <a:cubicBezTo>
                  <a:pt x="19696" y="21600"/>
                  <a:pt x="20325" y="20497"/>
                  <a:pt x="20325" y="19135"/>
                </a:cubicBezTo>
                <a:lnTo>
                  <a:pt x="20325" y="13897"/>
                </a:lnTo>
                <a:lnTo>
                  <a:pt x="21600" y="0"/>
                </a:lnTo>
                <a:close/>
              </a:path>
            </a:pathLst>
          </a:custGeom>
          <a:solidFill>
            <a:srgbClr val="EE515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216000" bIns="71437" anchor="ctr"/>
          <a:lstStyle>
            <a:lvl1pPr>
              <a:defRPr sz="3000" b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rPr dirty="0" err="1"/>
              <a:t>Lorum</a:t>
            </a:r>
            <a:r>
              <a:rPr dirty="0"/>
              <a:t> ipsum dolor sit </a:t>
            </a:r>
            <a:r>
              <a:rPr dirty="0" err="1"/>
              <a:t>amet</a:t>
            </a:r>
            <a:endParaRPr dirty="0"/>
          </a:p>
        </p:txBody>
      </p:sp>
      <p:sp>
        <p:nvSpPr>
          <p:cNvPr id="235" name="Shape 235"/>
          <p:cNvSpPr/>
          <p:nvPr/>
        </p:nvSpPr>
        <p:spPr>
          <a:xfrm>
            <a:off x="13919246" y="1044228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[flexible] </a:t>
            </a:r>
          </a:p>
        </p:txBody>
      </p:sp>
      <p:sp>
        <p:nvSpPr>
          <p:cNvPr id="237" name="Shape 237"/>
          <p:cNvSpPr/>
          <p:nvPr/>
        </p:nvSpPr>
        <p:spPr>
          <a:xfrm>
            <a:off x="18444526" y="10442288"/>
            <a:ext cx="6028177" cy="162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>
            <a:spAutoFit/>
          </a:bodyPr>
          <a:lstStyle/>
          <a:p>
            <a: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pPr>
            <a:r>
              <a:t>[20 mins/</a:t>
            </a:r>
          </a:p>
          <a:p>
            <a: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pPr>
            <a:r>
              <a:t>5 days for recording reflections]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EF8F3B8-316C-374D-A2AD-16DBB6E374FC}"/>
              </a:ext>
            </a:extLst>
          </p:cNvPr>
          <p:cNvGrpSpPr/>
          <p:nvPr/>
        </p:nvGrpSpPr>
        <p:grpSpPr>
          <a:xfrm>
            <a:off x="-257101" y="-478800"/>
            <a:ext cx="24720060" cy="13587653"/>
            <a:chOff x="-257101" y="-478800"/>
            <a:chExt cx="24720060" cy="13587653"/>
          </a:xfrm>
        </p:grpSpPr>
        <p:pic>
          <p:nvPicPr>
            <p:cNvPr id="219" name="Autobiographical diaries.jpg"/>
            <p:cNvPicPr>
              <a:picLocks noChangeAspect="1"/>
            </p:cNvPicPr>
            <p:nvPr/>
          </p:nvPicPr>
          <p:blipFill>
            <a:blip r:embed="rId2"/>
            <a:srcRect t="29652" b="29652"/>
            <a:stretch>
              <a:fillRect/>
            </a:stretch>
          </p:blipFill>
          <p:spPr>
            <a:xfrm>
              <a:off x="1212" y="-9608"/>
              <a:ext cx="19473580" cy="5909701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220" name="Shape 220"/>
            <p:cNvSpPr/>
            <p:nvPr/>
          </p:nvSpPr>
          <p:spPr>
            <a:xfrm rot="16200000">
              <a:off x="14734463" y="1317089"/>
              <a:ext cx="6120259" cy="33603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21" name="Shape 221"/>
            <p:cNvSpPr/>
            <p:nvPr/>
          </p:nvSpPr>
          <p:spPr>
            <a:xfrm rot="16200000">
              <a:off x="17562253" y="615600"/>
              <a:ext cx="3063687" cy="16821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22" name="Shape 222"/>
            <p:cNvSpPr/>
            <p:nvPr/>
          </p:nvSpPr>
          <p:spPr>
            <a:xfrm>
              <a:off x="19899076" y="-60452"/>
              <a:ext cx="4496226" cy="3047293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23" name="Shape 223"/>
            <p:cNvSpPr/>
            <p:nvPr/>
          </p:nvSpPr>
          <p:spPr>
            <a:xfrm>
              <a:off x="19212262" y="154800"/>
              <a:ext cx="5250697" cy="10922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24800"/>
                </a:lnSpc>
                <a:defRPr sz="7000" b="0" spc="-14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PAGE 36</a:t>
              </a:r>
            </a:p>
          </p:txBody>
        </p:sp>
        <p:sp>
          <p:nvSpPr>
            <p:cNvPr id="224" name="Shape 224"/>
            <p:cNvSpPr/>
            <p:nvPr/>
          </p:nvSpPr>
          <p:spPr>
            <a:xfrm>
              <a:off x="1334644" y="6636377"/>
              <a:ext cx="21354888" cy="16287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>
              <a:spAutoFit/>
            </a:bodyPr>
            <a:lstStyle/>
            <a:p>
              <a:pPr algn="l">
                <a:defRPr b="0"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In this exercise, you will select a piece of household technology to reflect upon. Alternatively, you may choose an object relevant to your own design problem.</a:t>
              </a:r>
            </a:p>
            <a:p>
              <a:pPr algn="l">
                <a:defRPr b="0"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Document your reflections twice a day for five days. </a:t>
              </a:r>
            </a:p>
          </p:txBody>
        </p:sp>
        <p:sp>
          <p:nvSpPr>
            <p:cNvPr id="225" name="Shape 225"/>
            <p:cNvSpPr/>
            <p:nvPr/>
          </p:nvSpPr>
          <p:spPr>
            <a:xfrm rot="16200000">
              <a:off x="16480800" y="3733069"/>
              <a:ext cx="2107691" cy="11572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26" name="Shape 226"/>
            <p:cNvSpPr/>
            <p:nvPr/>
          </p:nvSpPr>
          <p:spPr>
            <a:xfrm>
              <a:off x="18112142" y="3266047"/>
              <a:ext cx="6294408" cy="2107692"/>
            </a:xfrm>
            <a:prstGeom prst="rect">
              <a:avLst/>
            </a:pr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endParaRPr/>
            </a:p>
          </p:txBody>
        </p:sp>
        <p:sp>
          <p:nvSpPr>
            <p:cNvPr id="227" name="Shape 227"/>
            <p:cNvSpPr/>
            <p:nvPr/>
          </p:nvSpPr>
          <p:spPr>
            <a:xfrm>
              <a:off x="18695348" y="3326400"/>
              <a:ext cx="5526533" cy="20224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YOU WILL NEED</a:t>
              </a:r>
              <a:br>
                <a:rPr dirty="0"/>
              </a:br>
              <a:r>
                <a:rPr dirty="0">
                  <a:latin typeface="Montserrat Medium"/>
                  <a:ea typeface="Montserrat Medium"/>
                  <a:cs typeface="Montserrat Medium"/>
                  <a:sym typeface="Montserrat Medium"/>
                </a:rPr>
                <a:t>Pen, paper, camera,</a:t>
              </a:r>
            </a:p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>
                  <a:latin typeface="Montserrat Medium"/>
                  <a:ea typeface="Montserrat Medium"/>
                  <a:cs typeface="Montserrat Medium"/>
                  <a:sym typeface="Montserrat Medium"/>
                </a:rPr>
                <a:t> word processing software. </a:t>
              </a:r>
            </a:p>
          </p:txBody>
        </p:sp>
        <p:sp>
          <p:nvSpPr>
            <p:cNvPr id="228" name="Shape 228"/>
            <p:cNvSpPr/>
            <p:nvPr/>
          </p:nvSpPr>
          <p:spPr>
            <a:xfrm>
              <a:off x="2479707" y="9714356"/>
              <a:ext cx="19139561" cy="1"/>
            </a:xfrm>
            <a:prstGeom prst="line">
              <a:avLst/>
            </a:prstGeom>
            <a:ln w="88900">
              <a:solidFill>
                <a:srgbClr val="000000"/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29" name="Shape 229"/>
            <p:cNvSpPr/>
            <p:nvPr/>
          </p:nvSpPr>
          <p:spPr>
            <a:xfrm>
              <a:off x="1478213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230" name="Shape 230"/>
            <p:cNvSpPr/>
            <p:nvPr/>
          </p:nvSpPr>
          <p:spPr>
            <a:xfrm>
              <a:off x="7965257" y="9195086"/>
              <a:ext cx="1038541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2</a:t>
              </a:r>
            </a:p>
          </p:txBody>
        </p:sp>
        <p:sp>
          <p:nvSpPr>
            <p:cNvPr id="234" name="Shape 234"/>
            <p:cNvSpPr/>
            <p:nvPr/>
          </p:nvSpPr>
          <p:spPr>
            <a:xfrm>
              <a:off x="14452300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3</a:t>
              </a:r>
            </a:p>
          </p:txBody>
        </p:sp>
        <p:sp>
          <p:nvSpPr>
            <p:cNvPr id="236" name="Shape 236"/>
            <p:cNvSpPr/>
            <p:nvPr/>
          </p:nvSpPr>
          <p:spPr>
            <a:xfrm>
              <a:off x="20939345" y="9195086"/>
              <a:ext cx="1038541" cy="1038541"/>
            </a:xfrm>
            <a:prstGeom prst="ellipse">
              <a:avLst/>
            </a:prstGeom>
            <a:solidFill>
              <a:srgbClr val="EE5150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4</a:t>
              </a:r>
            </a:p>
          </p:txBody>
        </p:sp>
        <p:sp>
          <p:nvSpPr>
            <p:cNvPr id="238" name="Shape 238"/>
            <p:cNvSpPr/>
            <p:nvPr/>
          </p:nvSpPr>
          <p:spPr>
            <a:xfrm>
              <a:off x="19798220" y="12661177"/>
              <a:ext cx="4066414" cy="4476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71437" tIns="71437" rIns="71437" bIns="71437" anchor="ctr">
              <a:spAutoFit/>
            </a:bodyPr>
            <a:lstStyle>
              <a:lvl1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lvl1pPr>
            </a:lstStyle>
            <a:p>
              <a:r>
                <a:t>Image Attribution:  Cecile Tran</a:t>
              </a:r>
            </a:p>
          </p:txBody>
        </p:sp>
        <p:sp>
          <p:nvSpPr>
            <p:cNvPr id="239" name="Shape 239"/>
            <p:cNvSpPr/>
            <p:nvPr/>
          </p:nvSpPr>
          <p:spPr>
            <a:xfrm>
              <a:off x="-11907" y="333111"/>
              <a:ext cx="17471989" cy="2321716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240" name="Shape 240"/>
            <p:cNvSpPr/>
            <p:nvPr/>
          </p:nvSpPr>
          <p:spPr>
            <a:xfrm rot="5400000">
              <a:off x="16907225" y="850199"/>
              <a:ext cx="2321716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41" name="Shape 241"/>
            <p:cNvSpPr/>
            <p:nvPr/>
          </p:nvSpPr>
          <p:spPr>
            <a:xfrm>
              <a:off x="-91407" y="-478800"/>
              <a:ext cx="17294709" cy="23241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34400"/>
                </a:lnSpc>
                <a:defRPr sz="15000" b="0" spc="-3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Autobiographical</a:t>
              </a:r>
            </a:p>
          </p:txBody>
        </p:sp>
        <p:sp>
          <p:nvSpPr>
            <p:cNvPr id="242" name="Shape 242"/>
            <p:cNvSpPr/>
            <p:nvPr/>
          </p:nvSpPr>
          <p:spPr>
            <a:xfrm>
              <a:off x="8240" y="3098128"/>
              <a:ext cx="10372422" cy="2321716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243" name="Shape 243"/>
            <p:cNvSpPr/>
            <p:nvPr/>
          </p:nvSpPr>
          <p:spPr>
            <a:xfrm rot="5400000">
              <a:off x="9840397" y="3618650"/>
              <a:ext cx="2321715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44" name="Shape 244"/>
            <p:cNvSpPr/>
            <p:nvPr/>
          </p:nvSpPr>
          <p:spPr>
            <a:xfrm>
              <a:off x="-257101" y="2318400"/>
              <a:ext cx="9583713" cy="23241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34400"/>
                </a:lnSpc>
                <a:defRPr sz="15000" b="0" spc="-3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Diaries</a:t>
              </a:r>
            </a:p>
          </p:txBody>
        </p:sp>
      </p:grp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E803249-DF1E-AC42-9E5B-2AA554B2E6C5}"/>
              </a:ext>
            </a:extLst>
          </p:cNvPr>
          <p:cNvGrpSpPr/>
          <p:nvPr/>
        </p:nvGrpSpPr>
        <p:grpSpPr>
          <a:xfrm>
            <a:off x="-36937" y="-2011"/>
            <a:ext cx="24496471" cy="12569404"/>
            <a:chOff x="-36937" y="-2011"/>
            <a:chExt cx="24496471" cy="12569404"/>
          </a:xfrm>
        </p:grpSpPr>
        <p:pic>
          <p:nvPicPr>
            <p:cNvPr id="246" name="pasted-image.pdf"/>
            <p:cNvPicPr>
              <a:picLocks noChangeAspect="1"/>
            </p:cNvPicPr>
            <p:nvPr/>
          </p:nvPicPr>
          <p:blipFill>
            <a:blip r:embed="rId2"/>
            <a:srcRect l="57245" t="62662" r="8715"/>
            <a:stretch>
              <a:fillRect/>
            </a:stretch>
          </p:blipFill>
          <p:spPr>
            <a:xfrm>
              <a:off x="1587" y="-2011"/>
              <a:ext cx="24457947" cy="12569404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247" name="Shape 247"/>
            <p:cNvSpPr/>
            <p:nvPr/>
          </p:nvSpPr>
          <p:spPr>
            <a:xfrm>
              <a:off x="765506" y="1801174"/>
              <a:ext cx="11256646" cy="16922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71437" tIns="71437" rIns="71437" bIns="71437">
              <a:spAutoFit/>
            </a:bodyPr>
            <a:lstStyle>
              <a:lvl1pPr algn="l">
                <a:defRPr sz="10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Share your work!</a:t>
              </a:r>
            </a:p>
          </p:txBody>
        </p:sp>
        <p:sp>
          <p:nvSpPr>
            <p:cNvPr id="248" name="Shape 248"/>
            <p:cNvSpPr/>
            <p:nvPr/>
          </p:nvSpPr>
          <p:spPr>
            <a:xfrm>
              <a:off x="-36937" y="3546077"/>
              <a:ext cx="24457874" cy="1"/>
            </a:xfrm>
            <a:prstGeom prst="line">
              <a:avLst/>
            </a:prstGeom>
            <a:ln w="215900">
              <a:solidFill>
                <a:srgbClr val="FFFFFF"/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49" name="Shape 249"/>
            <p:cNvSpPr/>
            <p:nvPr/>
          </p:nvSpPr>
          <p:spPr>
            <a:xfrm>
              <a:off x="855906" y="4285057"/>
              <a:ext cx="18232196" cy="7651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 anchor="ctr">
              <a:spAutoFit/>
            </a:bodyPr>
            <a:lstStyle>
              <a:lvl1pPr algn="l" defTabSz="457200"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Upload photos of your work:</a:t>
              </a:r>
            </a:p>
          </p:txBody>
        </p:sp>
        <p:sp>
          <p:nvSpPr>
            <p:cNvPr id="250" name="Shape 250"/>
            <p:cNvSpPr/>
            <p:nvPr/>
          </p:nvSpPr>
          <p:spPr>
            <a:xfrm>
              <a:off x="855906" y="5114881"/>
              <a:ext cx="18232196" cy="44989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 anchor="ctr">
              <a:spAutoFit/>
            </a:bodyPr>
            <a:lstStyle/>
            <a:p>
              <a:pPr algn="l" defTabSz="457200"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endParaRPr/>
            </a:p>
            <a:p>
              <a:pPr marL="793750" indent="-793750" algn="l" defTabSz="457200">
                <a:buSzPct val="100000"/>
                <a:buAutoNum type="arabicParenR"/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Go to: </a:t>
              </a:r>
              <a:r>
                <a:rPr i="1">
                  <a:latin typeface="Montserrat-Italic"/>
                  <a:ea typeface="Montserrat-Italic"/>
                  <a:cs typeface="Montserrat-Italic"/>
                  <a:sym typeface="Montserrat-Italic"/>
                </a:rPr>
                <a:t>add URL here</a:t>
              </a:r>
            </a:p>
            <a:p>
              <a:pPr marL="793750" indent="-793750" algn="l" defTabSz="457200">
                <a:buSzPct val="100000"/>
                <a:buAutoNum type="arabicParenR"/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Enter the password: </a:t>
              </a:r>
              <a:r>
                <a:rPr i="1">
                  <a:latin typeface="Montserrat-Italic"/>
                  <a:ea typeface="Montserrat-Italic"/>
                  <a:cs typeface="Montserrat-Italic"/>
                  <a:sym typeface="Montserrat-Italic"/>
                </a:rPr>
                <a:t>password</a:t>
              </a:r>
            </a:p>
            <a:p>
              <a:pPr marL="793750" indent="-793750" algn="l" defTabSz="457200">
                <a:buSzPct val="100000"/>
                <a:buAutoNum type="arabicParenR"/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Upload a photo and caption of your work</a:t>
              </a:r>
            </a:p>
            <a:p>
              <a:pPr marL="793750" indent="-793750" algn="l" defTabSz="457200">
                <a:buSzPct val="100000"/>
                <a:buAutoNum type="arabicParenR"/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Wait for moderation</a:t>
              </a:r>
            </a:p>
            <a:p>
              <a:pPr marL="793750" indent="-793750" algn="l" defTabSz="457200">
                <a:buSzPct val="100000"/>
                <a:buAutoNum type="arabicParenR"/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View others’ ideas  </a:t>
              </a:r>
            </a:p>
          </p:txBody>
        </p:sp>
        <p:sp>
          <p:nvSpPr>
            <p:cNvPr id="251" name="Shape 251"/>
            <p:cNvSpPr/>
            <p:nvPr/>
          </p:nvSpPr>
          <p:spPr>
            <a:xfrm>
              <a:off x="765719" y="9722610"/>
              <a:ext cx="18232198" cy="21240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 anchor="ctr">
              <a:spAutoFit/>
            </a:bodyPr>
            <a:lstStyle/>
            <a:p>
              <a:pPr algn="l" defTabSz="457200">
                <a:defRPr b="0" i="1">
                  <a:solidFill>
                    <a:srgbClr val="FFFFFF"/>
                  </a:solidFill>
                  <a:latin typeface="Montserrat-Italic"/>
                  <a:ea typeface="Montserrat-Italic"/>
                  <a:cs typeface="Montserrat-Italic"/>
                  <a:sym typeface="Montserrat-Italic"/>
                </a:defRPr>
              </a:pPr>
              <a:r>
                <a:t>A note to facilitators:</a:t>
              </a:r>
            </a:p>
            <a:p>
              <a:pPr algn="l" defTabSz="457200">
                <a:defRPr b="0" i="1">
                  <a:solidFill>
                    <a:srgbClr val="FFFFFF"/>
                  </a:solidFill>
                  <a:latin typeface="Montserrat-Italic"/>
                  <a:ea typeface="Montserrat-Italic"/>
                  <a:cs typeface="Montserrat-Italic"/>
                  <a:sym typeface="Montserrat-Italic"/>
                </a:defRPr>
              </a:pPr>
              <a:r>
                <a:t>Use this slide to give instructions for post-exercise sharing activities. These could take the form of facilitator-guided discussions, mini-presentations, or digital sharing via existing platforms (e.g. padlet) - as described here. Delete this paragraph when ready.</a:t>
              </a:r>
            </a:p>
          </p:txBody>
        </p:sp>
      </p:grp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E4D54070-AC1A-014A-8446-A12A6B5B9B56}"/>
              </a:ext>
            </a:extLst>
          </p:cNvPr>
          <p:cNvGrpSpPr/>
          <p:nvPr/>
        </p:nvGrpSpPr>
        <p:grpSpPr>
          <a:xfrm>
            <a:off x="-36937" y="720955"/>
            <a:ext cx="24457874" cy="13025113"/>
            <a:chOff x="-36937" y="720955"/>
            <a:chExt cx="24457874" cy="13025113"/>
          </a:xfrm>
        </p:grpSpPr>
        <p:pic>
          <p:nvPicPr>
            <p:cNvPr id="253" name="pasted-image.pdf"/>
            <p:cNvPicPr>
              <a:picLocks noChangeAspect="1"/>
            </p:cNvPicPr>
            <p:nvPr/>
          </p:nvPicPr>
          <p:blipFill>
            <a:blip r:embed="rId2"/>
            <a:srcRect l="27630"/>
            <a:stretch>
              <a:fillRect/>
            </a:stretch>
          </p:blipFill>
          <p:spPr>
            <a:xfrm rot="10800000">
              <a:off x="4304849" y="720955"/>
              <a:ext cx="20114295" cy="13021637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254" name="pasted-image.pdf"/>
            <p:cNvPicPr>
              <a:picLocks noChangeAspect="1"/>
            </p:cNvPicPr>
            <p:nvPr/>
          </p:nvPicPr>
          <p:blipFill>
            <a:blip r:embed="rId2"/>
            <a:srcRect t="33454" r="50402"/>
            <a:stretch>
              <a:fillRect/>
            </a:stretch>
          </p:blipFill>
          <p:spPr>
            <a:xfrm rot="10800000">
              <a:off x="-4557" y="6312722"/>
              <a:ext cx="11825051" cy="7433346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255" name="Shape 255"/>
            <p:cNvSpPr/>
            <p:nvPr/>
          </p:nvSpPr>
          <p:spPr>
            <a:xfrm>
              <a:off x="-36937" y="12049959"/>
              <a:ext cx="24457874" cy="1"/>
            </a:xfrm>
            <a:prstGeom prst="line">
              <a:avLst/>
            </a:prstGeom>
            <a:ln w="215900">
              <a:solidFill>
                <a:srgbClr val="FFFFFF"/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56" name="Shape 256"/>
            <p:cNvSpPr/>
            <p:nvPr/>
          </p:nvSpPr>
          <p:spPr>
            <a:xfrm>
              <a:off x="975503" y="891390"/>
              <a:ext cx="3253868" cy="47783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71437" tIns="71437" rIns="71437" bIns="71437">
              <a:spAutoFit/>
            </a:bodyPr>
            <a:lstStyle/>
            <a:p>
              <a:pPr algn="l">
                <a:defRPr sz="6000" b="0"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Design.</a:t>
              </a:r>
            </a:p>
            <a:p>
              <a:pPr algn="l">
                <a:defRPr sz="6000" b="0"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Think</a:t>
              </a:r>
            </a:p>
            <a:p>
              <a:pPr algn="l">
                <a:defRPr sz="6000" b="0"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Make.</a:t>
              </a:r>
            </a:p>
            <a:p>
              <a:pPr algn="l">
                <a:defRPr sz="6000" b="0"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Break. </a:t>
              </a:r>
            </a:p>
            <a:p>
              <a:pPr algn="l">
                <a:defRPr sz="6000" b="0"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Repeat.</a:t>
              </a:r>
            </a:p>
          </p:txBody>
        </p:sp>
        <p:sp>
          <p:nvSpPr>
            <p:cNvPr id="257" name="Shape 257"/>
            <p:cNvSpPr/>
            <p:nvPr/>
          </p:nvSpPr>
          <p:spPr>
            <a:xfrm>
              <a:off x="8634748" y="2755150"/>
              <a:ext cx="14424722" cy="260648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 anchor="ctr">
              <a:spAutoFit/>
            </a:bodyPr>
            <a:lstStyle/>
            <a:p>
              <a:pPr algn="l" defTabSz="457200">
                <a:defRPr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This work is licensed under a Creative Commons Attribution-</a:t>
              </a:r>
              <a:r>
                <a:rPr dirty="0" err="1"/>
                <a:t>NonCommercial</a:t>
              </a:r>
              <a:r>
                <a:rPr dirty="0"/>
                <a:t>-</a:t>
              </a:r>
              <a:r>
                <a:rPr dirty="0" err="1"/>
                <a:t>ShareAlike</a:t>
              </a:r>
              <a:r>
                <a:rPr dirty="0"/>
                <a:t> 4.0 International License. Designed by the authors of “Design. Think. Make. Break. Repeat. A Handbook of Methods” (BIS Publishers).</a:t>
              </a:r>
            </a:p>
            <a:p>
              <a:pPr algn="l" defTabSz="457200">
                <a:defRPr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u="sng" dirty="0">
                  <a:solidFill>
                    <a:schemeClr val="bg1"/>
                  </a:solidFill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www.designthinkmakebreakrepeat.com</a:t>
              </a:r>
            </a:p>
          </p:txBody>
        </p:sp>
        <p:sp>
          <p:nvSpPr>
            <p:cNvPr id="258" name="Shape 258"/>
            <p:cNvSpPr/>
            <p:nvPr/>
          </p:nvSpPr>
          <p:spPr>
            <a:xfrm>
              <a:off x="746861" y="6774665"/>
              <a:ext cx="23078331" cy="47275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 anchor="ctr">
              <a:spAutoFit/>
            </a:bodyPr>
            <a:lstStyle/>
            <a:p>
              <a:pPr algn="l" defTabSz="457200">
                <a:defRPr sz="4000" b="0">
                  <a:solidFill>
                    <a:srgbClr val="FFFFFF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How to use these slides</a:t>
              </a:r>
            </a:p>
            <a:p>
              <a:pPr algn="l" defTabSz="457200">
                <a:defRPr b="0" i="1">
                  <a:solidFill>
                    <a:srgbClr val="FFFFFF"/>
                  </a:solidFill>
                  <a:latin typeface="Montserrat-Italic"/>
                  <a:ea typeface="Montserrat-Italic"/>
                  <a:cs typeface="Montserrat-Italic"/>
                  <a:sym typeface="Montserrat-Italic"/>
                </a:defRPr>
              </a:pPr>
              <a:r>
                <a:t>These companion slides for the published book “Design Think Make Break Repeat: A Handbook of Methods”, support facilitation of the published exercises during workshops, tutorials or other guided design sessions. </a:t>
              </a:r>
            </a:p>
            <a:p>
              <a:pPr algn="l" defTabSz="457200">
                <a:defRPr b="0" i="1">
                  <a:solidFill>
                    <a:srgbClr val="FFFFFF"/>
                  </a:solidFill>
                  <a:latin typeface="Montserrat-Italic"/>
                  <a:ea typeface="Montserrat-Italic"/>
                  <a:cs typeface="Montserrat-Italic"/>
                  <a:sym typeface="Montserrat-Italic"/>
                </a:defRPr>
              </a:pPr>
              <a:endParaRPr/>
            </a:p>
            <a:p>
              <a:pPr algn="l" defTabSz="457200">
                <a:defRPr b="0" i="1">
                  <a:solidFill>
                    <a:srgbClr val="FFFFFF"/>
                  </a:solidFill>
                  <a:latin typeface="Montserrat-Italic"/>
                  <a:ea typeface="Montserrat-Italic"/>
                  <a:cs typeface="Montserrat-Italic"/>
                  <a:sym typeface="Montserrat-Italic"/>
                </a:defRPr>
              </a:pPr>
              <a:r>
                <a:rPr b="1">
                  <a:latin typeface="Montserrat-BoldItalic"/>
                  <a:ea typeface="Montserrat-BoldItalic"/>
                  <a:cs typeface="Montserrat-BoldItalic"/>
                  <a:sym typeface="Montserrat-BoldItalic"/>
                </a:rPr>
                <a:t>Slide 1: Title.</a:t>
              </a:r>
              <a:r>
                <a:t> Introduce the method, using the description from the book.</a:t>
              </a:r>
            </a:p>
            <a:p>
              <a:pPr algn="l" defTabSz="457200">
                <a:defRPr i="1">
                  <a:solidFill>
                    <a:srgbClr val="FFFFFF"/>
                  </a:solidFill>
                  <a:latin typeface="Montserrat-BoldItalic"/>
                  <a:ea typeface="Montserrat-BoldItalic"/>
                  <a:cs typeface="Montserrat-BoldItalic"/>
                  <a:sym typeface="Montserrat-BoldItalic"/>
                </a:defRPr>
              </a:pPr>
              <a:r>
                <a:t>Slide 2: Examples. </a:t>
              </a:r>
              <a:r>
                <a:rPr b="0">
                  <a:latin typeface="Montserrat-Italic"/>
                  <a:ea typeface="Montserrat-Italic"/>
                  <a:cs typeface="Montserrat-Italic"/>
                  <a:sym typeface="Montserrat-Italic"/>
                </a:rPr>
                <a:t>Use this slide to add your own images/examples of the method in use, or extra information.</a:t>
              </a:r>
              <a:r>
                <a:t> </a:t>
              </a:r>
            </a:p>
            <a:p>
              <a:pPr algn="l" defTabSz="457200">
                <a:defRPr i="1">
                  <a:solidFill>
                    <a:srgbClr val="FFFFFF"/>
                  </a:solidFill>
                  <a:latin typeface="Montserrat-BoldItalic"/>
                  <a:ea typeface="Montserrat-BoldItalic"/>
                  <a:cs typeface="Montserrat-BoldItalic"/>
                  <a:sym typeface="Montserrat-BoldItalic"/>
                </a:defRPr>
              </a:pPr>
              <a:r>
                <a:t>Slide 3+: Steps. </a:t>
              </a:r>
              <a:r>
                <a:rPr b="0">
                  <a:latin typeface="Montserrat-Italic"/>
                  <a:ea typeface="Montserrat-Italic"/>
                  <a:cs typeface="Montserrat-Italic"/>
                  <a:sym typeface="Montserrat-Italic"/>
                </a:rPr>
                <a:t>Use one slide for each step of the method, to track timing and progress. The tip boxes can be used to offer extra guidance for specific steps, where needed. </a:t>
              </a:r>
            </a:p>
            <a:p>
              <a:pPr algn="l" defTabSz="457200">
                <a:defRPr i="1">
                  <a:solidFill>
                    <a:srgbClr val="FFFFFF"/>
                  </a:solidFill>
                  <a:latin typeface="Montserrat-BoldItalic"/>
                  <a:ea typeface="Montserrat-BoldItalic"/>
                  <a:cs typeface="Montserrat-BoldItalic"/>
                  <a:sym typeface="Montserrat-BoldItalic"/>
                </a:defRPr>
              </a:pPr>
              <a:r>
                <a:t>Slide 4: Sharing. </a:t>
              </a:r>
              <a:r>
                <a:rPr b="0">
                  <a:latin typeface="Montserrat-Italic"/>
                  <a:ea typeface="Montserrat-Italic"/>
                  <a:cs typeface="Montserrat-Italic"/>
                  <a:sym typeface="Montserrat-Italic"/>
                </a:rPr>
                <a:t>Results of the exercise are shared and discussed, in an appropriate format.</a:t>
              </a:r>
            </a:p>
          </p:txBody>
        </p:sp>
        <p:sp>
          <p:nvSpPr>
            <p:cNvPr id="259" name="Shape 259"/>
            <p:cNvSpPr/>
            <p:nvPr/>
          </p:nvSpPr>
          <p:spPr>
            <a:xfrm>
              <a:off x="16322992" y="12661177"/>
              <a:ext cx="7541642" cy="4476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71437" tIns="71437" rIns="71437" bIns="71437" anchor="ctr">
              <a:spAutoFit/>
            </a:bodyPr>
            <a:lstStyle>
              <a:lvl1pPr algn="r">
                <a:defRPr sz="2000" b="0">
                  <a:solidFill>
                    <a:srgbClr val="FFFFFF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lvl1pPr>
            </a:lstStyle>
            <a:p>
              <a:r>
                <a:t>Slide design by: Hamish Henderson, Madeleine Borthwick</a:t>
              </a:r>
            </a:p>
          </p:txBody>
        </p:sp>
      </p:grp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79</TotalTime>
  <Words>692</Words>
  <Application>Microsoft Macintosh PowerPoint</Application>
  <PresentationFormat>Custom</PresentationFormat>
  <Paragraphs>106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20" baseType="lpstr">
      <vt:lpstr>Helvetica Neue Medium</vt:lpstr>
      <vt:lpstr>Montserrat-Italic</vt:lpstr>
      <vt:lpstr>Tw Cen MT</vt:lpstr>
      <vt:lpstr>Helvetica Neue</vt:lpstr>
      <vt:lpstr>Palatino</vt:lpstr>
      <vt:lpstr>Montserrat Medium</vt:lpstr>
      <vt:lpstr>Helvetica Light</vt:lpstr>
      <vt:lpstr>Helvetica Neue Light</vt:lpstr>
      <vt:lpstr>Helvetica Neue Thin</vt:lpstr>
      <vt:lpstr>Montserrat Bold</vt:lpstr>
      <vt:lpstr>Montserrat-BoldItalic</vt:lpstr>
      <vt:lpstr>White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Robert Dongas</cp:lastModifiedBy>
  <cp:revision>16</cp:revision>
  <dcterms:modified xsi:type="dcterms:W3CDTF">2020-01-09T04:39:07Z</dcterms:modified>
</cp:coreProperties>
</file>